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38" r:id="rId1"/>
  </p:sldMasterIdLst>
  <p:notesMasterIdLst>
    <p:notesMasterId r:id="rId35"/>
  </p:notesMasterIdLst>
  <p:handoutMasterIdLst>
    <p:handoutMasterId r:id="rId36"/>
  </p:handoutMasterIdLst>
  <p:sldIdLst>
    <p:sldId id="311" r:id="rId2"/>
    <p:sldId id="315" r:id="rId3"/>
    <p:sldId id="326" r:id="rId4"/>
    <p:sldId id="346" r:id="rId5"/>
    <p:sldId id="335" r:id="rId6"/>
    <p:sldId id="350" r:id="rId7"/>
    <p:sldId id="353" r:id="rId8"/>
    <p:sldId id="354" r:id="rId9"/>
    <p:sldId id="355" r:id="rId10"/>
    <p:sldId id="347" r:id="rId11"/>
    <p:sldId id="336" r:id="rId12"/>
    <p:sldId id="337" r:id="rId13"/>
    <p:sldId id="338" r:id="rId14"/>
    <p:sldId id="352" r:id="rId15"/>
    <p:sldId id="325" r:id="rId16"/>
    <p:sldId id="318" r:id="rId17"/>
    <p:sldId id="307" r:id="rId18"/>
    <p:sldId id="308" r:id="rId19"/>
    <p:sldId id="344" r:id="rId20"/>
    <p:sldId id="299" r:id="rId21"/>
    <p:sldId id="264" r:id="rId22"/>
    <p:sldId id="300" r:id="rId23"/>
    <p:sldId id="328" r:id="rId24"/>
    <p:sldId id="327" r:id="rId25"/>
    <p:sldId id="310" r:id="rId26"/>
    <p:sldId id="343" r:id="rId27"/>
    <p:sldId id="331" r:id="rId28"/>
    <p:sldId id="319" r:id="rId29"/>
    <p:sldId id="356" r:id="rId30"/>
    <p:sldId id="357" r:id="rId31"/>
    <p:sldId id="313" r:id="rId32"/>
    <p:sldId id="329" r:id="rId33"/>
    <p:sldId id="295" r:id="rId34"/>
  </p:sldIdLst>
  <p:sldSz cx="12192000" cy="6858000"/>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000000"/>
    <a:srgbClr val="FF0066"/>
    <a:srgbClr val="CCFFFF"/>
    <a:srgbClr val="FFCCCC"/>
    <a:srgbClr val="FDA5C0"/>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50" autoAdjust="0"/>
    <p:restoredTop sz="94660"/>
  </p:normalViewPr>
  <p:slideViewPr>
    <p:cSldViewPr snapToGrid="0">
      <p:cViewPr varScale="1">
        <p:scale>
          <a:sx n="63" d="100"/>
          <a:sy n="63" d="100"/>
        </p:scale>
        <p:origin x="90"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50443" y="0"/>
            <a:ext cx="2945659" cy="495348"/>
          </a:xfrm>
          <a:prstGeom prst="rect">
            <a:avLst/>
          </a:prstGeom>
        </p:spPr>
        <p:txBody>
          <a:bodyPr vert="horz" lIns="91440" tIns="45720" rIns="91440" bIns="45720" rtlCol="0"/>
          <a:lstStyle>
            <a:lvl1pPr algn="r">
              <a:defRPr sz="1200"/>
            </a:lvl1pPr>
          </a:lstStyle>
          <a:p>
            <a:fld id="{0DA5D82B-3A0F-4A94-8BA9-CC5305EE5F13}" type="datetimeFigureOut">
              <a:rPr lang="it-IT" smtClean="0"/>
              <a:t>29/01/2024</a:t>
            </a:fld>
            <a:endParaRPr lang="it-IT"/>
          </a:p>
        </p:txBody>
      </p:sp>
      <p:sp>
        <p:nvSpPr>
          <p:cNvPr id="4" name="Segnaposto piè di pagina 3"/>
          <p:cNvSpPr>
            <a:spLocks noGrp="1"/>
          </p:cNvSpPr>
          <p:nvPr>
            <p:ph type="ftr" sz="quarter" idx="2"/>
          </p:nvPr>
        </p:nvSpPr>
        <p:spPr>
          <a:xfrm>
            <a:off x="0" y="9377317"/>
            <a:ext cx="2945659" cy="49534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50443" y="9377317"/>
            <a:ext cx="2945659" cy="495347"/>
          </a:xfrm>
          <a:prstGeom prst="rect">
            <a:avLst/>
          </a:prstGeom>
        </p:spPr>
        <p:txBody>
          <a:bodyPr vert="horz" lIns="91440" tIns="45720" rIns="91440" bIns="45720" rtlCol="0" anchor="b"/>
          <a:lstStyle>
            <a:lvl1pPr algn="r">
              <a:defRPr sz="1200"/>
            </a:lvl1pPr>
          </a:lstStyle>
          <a:p>
            <a:fld id="{3C7BF762-8F25-4E1E-981B-0945E05EC5C2}" type="slidenum">
              <a:rPr lang="it-IT" smtClean="0"/>
              <a:t>‹N›</a:t>
            </a:fld>
            <a:endParaRPr lang="it-IT"/>
          </a:p>
        </p:txBody>
      </p:sp>
    </p:spTree>
    <p:extLst>
      <p:ext uri="{BB962C8B-B14F-4D97-AF65-F5344CB8AC3E}">
        <p14:creationId xmlns:p14="http://schemas.microsoft.com/office/powerpoint/2010/main" val="17556151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D22E8B9E-74BB-463D-8AF6-5F07B3F9FF2C}" type="datetimeFigureOut">
              <a:rPr lang="it-IT" smtClean="0"/>
              <a:t>29/01/2024</a:t>
            </a:fld>
            <a:endParaRPr lang="it-IT"/>
          </a:p>
        </p:txBody>
      </p:sp>
      <p:sp>
        <p:nvSpPr>
          <p:cNvPr id="4" name="Segnaposto immagine diapositiva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CD8D844D-4FAE-47E0-BA2E-8A130DC222BF}" type="slidenum">
              <a:rPr lang="it-IT" smtClean="0"/>
              <a:t>‹N›</a:t>
            </a:fld>
            <a:endParaRPr lang="it-IT"/>
          </a:p>
        </p:txBody>
      </p:sp>
    </p:spTree>
    <p:extLst>
      <p:ext uri="{BB962C8B-B14F-4D97-AF65-F5344CB8AC3E}">
        <p14:creationId xmlns:p14="http://schemas.microsoft.com/office/powerpoint/2010/main" val="4164261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6F4206AB-205B-44BA-933D-557BB16A25F2}" type="datetimeFigureOut">
              <a:rPr lang="it-IT" smtClean="0"/>
              <a:t>29/01/2024</a:t>
            </a:fld>
            <a:endParaRPr lang="it-IT"/>
          </a:p>
        </p:txBody>
      </p:sp>
      <p:sp>
        <p:nvSpPr>
          <p:cNvPr id="5" name="Footer Placeholder 4"/>
          <p:cNvSpPr>
            <a:spLocks noGrp="1"/>
          </p:cNvSpPr>
          <p:nvPr>
            <p:ph type="ftr" sz="quarter" idx="11"/>
          </p:nvPr>
        </p:nvSpPr>
        <p:spPr>
          <a:xfrm>
            <a:off x="1371600" y="4323845"/>
            <a:ext cx="6400800" cy="365125"/>
          </a:xfrm>
        </p:spPr>
        <p:txBody>
          <a:bodyPr/>
          <a:lstStyle/>
          <a:p>
            <a:endParaRPr lang="it-IT"/>
          </a:p>
        </p:txBody>
      </p:sp>
      <p:sp>
        <p:nvSpPr>
          <p:cNvPr id="6" name="Slide Number Placeholder 5"/>
          <p:cNvSpPr>
            <a:spLocks noGrp="1"/>
          </p:cNvSpPr>
          <p:nvPr>
            <p:ph type="sldNum" sz="quarter" idx="12"/>
          </p:nvPr>
        </p:nvSpPr>
        <p:spPr>
          <a:xfrm>
            <a:off x="8077200" y="1430866"/>
            <a:ext cx="2743200" cy="365125"/>
          </a:xfrm>
        </p:spPr>
        <p:txBody>
          <a:bodyPr/>
          <a:lstStyle/>
          <a:p>
            <a:fld id="{50562B36-1C41-4FEC-952D-BD8F051D20F3}" type="slidenum">
              <a:rPr lang="it-IT" smtClean="0"/>
              <a:t>‹N›</a:t>
            </a:fld>
            <a:endParaRPr lang="it-IT"/>
          </a:p>
        </p:txBody>
      </p:sp>
    </p:spTree>
    <p:extLst>
      <p:ext uri="{BB962C8B-B14F-4D97-AF65-F5344CB8AC3E}">
        <p14:creationId xmlns:p14="http://schemas.microsoft.com/office/powerpoint/2010/main" val="726012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4BF6F2ED-CA52-413E-9063-EF4A0DF1B429}" type="datetimeFigureOut">
              <a:rPr lang="it-IT" smtClean="0"/>
              <a:t>29/01/2024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F894B0E-DC90-4FE2-9DC9-DF84B739E9BA}" type="slidenum">
              <a:rPr lang="it-IT" smtClean="0"/>
              <a:t>‹N›</a:t>
            </a:fld>
            <a:endParaRPr lang="it-IT"/>
          </a:p>
        </p:txBody>
      </p:sp>
    </p:spTree>
    <p:extLst>
      <p:ext uri="{BB962C8B-B14F-4D97-AF65-F5344CB8AC3E}">
        <p14:creationId xmlns:p14="http://schemas.microsoft.com/office/powerpoint/2010/main" val="3072332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BF6F2ED-CA52-413E-9063-EF4A0DF1B429}" type="datetimeFigureOut">
              <a:rPr lang="it-IT" smtClean="0"/>
              <a:t>29/01/2024</a:t>
            </a:fld>
            <a:endParaRPr lang="it-IT"/>
          </a:p>
        </p:txBody>
      </p:sp>
      <p:sp>
        <p:nvSpPr>
          <p:cNvPr id="6" name="Footer Placeholder 5"/>
          <p:cNvSpPr>
            <a:spLocks noGrp="1"/>
          </p:cNvSpPr>
          <p:nvPr>
            <p:ph type="ftr" sz="quarter" idx="11"/>
          </p:nvPr>
        </p:nvSpPr>
        <p:spPr>
          <a:xfrm>
            <a:off x="685800" y="379941"/>
            <a:ext cx="6991492" cy="365125"/>
          </a:xfrm>
        </p:spPr>
        <p:txBody>
          <a:bodyPr/>
          <a:lstStyle/>
          <a:p>
            <a:endParaRPr lang="it-IT"/>
          </a:p>
        </p:txBody>
      </p:sp>
      <p:sp>
        <p:nvSpPr>
          <p:cNvPr id="7" name="Slide Number Placeholder 6"/>
          <p:cNvSpPr>
            <a:spLocks noGrp="1"/>
          </p:cNvSpPr>
          <p:nvPr>
            <p:ph type="sldNum" sz="quarter" idx="12"/>
          </p:nvPr>
        </p:nvSpPr>
        <p:spPr>
          <a:xfrm>
            <a:off x="10862452" y="381000"/>
            <a:ext cx="643748" cy="365125"/>
          </a:xfrm>
        </p:spPr>
        <p:txBody>
          <a:bodyPr/>
          <a:lstStyle/>
          <a:p>
            <a:fld id="{EF894B0E-DC90-4FE2-9DC9-DF84B739E9BA}" type="slidenum">
              <a:rPr lang="it-IT" smtClean="0"/>
              <a:t>‹N›</a:t>
            </a:fld>
            <a:endParaRPr lang="it-IT"/>
          </a:p>
        </p:txBody>
      </p:sp>
    </p:spTree>
    <p:extLst>
      <p:ext uri="{BB962C8B-B14F-4D97-AF65-F5344CB8AC3E}">
        <p14:creationId xmlns:p14="http://schemas.microsoft.com/office/powerpoint/2010/main" val="2180595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it-IT" smtClean="0"/>
              <a:t>Fare clic per modificare lo stile del titolo</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BF6F2ED-CA52-413E-9063-EF4A0DF1B429}" type="datetimeFigureOut">
              <a:rPr lang="it-IT" smtClean="0"/>
              <a:t>29/01/2024</a:t>
            </a:fld>
            <a:endParaRPr lang="it-IT"/>
          </a:p>
        </p:txBody>
      </p:sp>
      <p:sp>
        <p:nvSpPr>
          <p:cNvPr id="6" name="Footer Placeholder 5"/>
          <p:cNvSpPr>
            <a:spLocks noGrp="1"/>
          </p:cNvSpPr>
          <p:nvPr>
            <p:ph type="ftr" sz="quarter" idx="11"/>
          </p:nvPr>
        </p:nvSpPr>
        <p:spPr>
          <a:xfrm>
            <a:off x="685800" y="379941"/>
            <a:ext cx="6991492" cy="365125"/>
          </a:xfrm>
        </p:spPr>
        <p:txBody>
          <a:bodyPr/>
          <a:lstStyle/>
          <a:p>
            <a:endParaRPr lang="it-IT"/>
          </a:p>
        </p:txBody>
      </p:sp>
      <p:sp>
        <p:nvSpPr>
          <p:cNvPr id="7" name="Slide Number Placeholder 6"/>
          <p:cNvSpPr>
            <a:spLocks noGrp="1"/>
          </p:cNvSpPr>
          <p:nvPr>
            <p:ph type="sldNum" sz="quarter" idx="12"/>
          </p:nvPr>
        </p:nvSpPr>
        <p:spPr>
          <a:xfrm>
            <a:off x="10862452" y="381000"/>
            <a:ext cx="643748" cy="365125"/>
          </a:xfrm>
        </p:spPr>
        <p:txBody>
          <a:bodyPr/>
          <a:lstStyle/>
          <a:p>
            <a:fld id="{EF894B0E-DC90-4FE2-9DC9-DF84B739E9BA}" type="slidenum">
              <a:rPr lang="it-IT" smtClean="0"/>
              <a:t>‹N›</a:t>
            </a:fld>
            <a:endParaRPr lang="it-IT"/>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00552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BF6F2ED-CA52-413E-9063-EF4A0DF1B429}" type="datetimeFigureOut">
              <a:rPr lang="it-IT" smtClean="0"/>
              <a:t>29/01/2024</a:t>
            </a:fld>
            <a:endParaRPr lang="it-IT"/>
          </a:p>
        </p:txBody>
      </p:sp>
      <p:sp>
        <p:nvSpPr>
          <p:cNvPr id="6" name="Footer Placeholder 5"/>
          <p:cNvSpPr>
            <a:spLocks noGrp="1"/>
          </p:cNvSpPr>
          <p:nvPr>
            <p:ph type="ftr" sz="quarter" idx="11"/>
          </p:nvPr>
        </p:nvSpPr>
        <p:spPr>
          <a:xfrm>
            <a:off x="685800" y="378883"/>
            <a:ext cx="6991492" cy="365125"/>
          </a:xfrm>
        </p:spPr>
        <p:txBody>
          <a:bodyPr/>
          <a:lstStyle/>
          <a:p>
            <a:endParaRPr lang="it-IT"/>
          </a:p>
        </p:txBody>
      </p:sp>
      <p:sp>
        <p:nvSpPr>
          <p:cNvPr id="7" name="Slide Number Placeholder 6"/>
          <p:cNvSpPr>
            <a:spLocks noGrp="1"/>
          </p:cNvSpPr>
          <p:nvPr>
            <p:ph type="sldNum" sz="quarter" idx="12"/>
          </p:nvPr>
        </p:nvSpPr>
        <p:spPr>
          <a:xfrm>
            <a:off x="10862452" y="381000"/>
            <a:ext cx="643748" cy="365125"/>
          </a:xfrm>
        </p:spPr>
        <p:txBody>
          <a:bodyPr/>
          <a:lstStyle/>
          <a:p>
            <a:fld id="{EF894B0E-DC90-4FE2-9DC9-DF84B739E9BA}" type="slidenum">
              <a:rPr lang="it-IT" smtClean="0"/>
              <a:t>‹N›</a:t>
            </a:fld>
            <a:endParaRPr lang="it-IT"/>
          </a:p>
        </p:txBody>
      </p:sp>
    </p:spTree>
    <p:extLst>
      <p:ext uri="{BB962C8B-B14F-4D97-AF65-F5344CB8AC3E}">
        <p14:creationId xmlns:p14="http://schemas.microsoft.com/office/powerpoint/2010/main" val="276933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it-IT" smtClean="0"/>
              <a:t>Fare clic per modificare lo stile del titolo</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3" name="Date Placeholder 2"/>
          <p:cNvSpPr>
            <a:spLocks noGrp="1"/>
          </p:cNvSpPr>
          <p:nvPr>
            <p:ph type="dt" sz="half" idx="10"/>
          </p:nvPr>
        </p:nvSpPr>
        <p:spPr/>
        <p:txBody>
          <a:bodyPr/>
          <a:lstStyle/>
          <a:p>
            <a:fld id="{4BF6F2ED-CA52-413E-9063-EF4A0DF1B429}" type="datetimeFigureOut">
              <a:rPr lang="it-IT" smtClean="0"/>
              <a:t>29/01/2024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EF894B0E-DC90-4FE2-9DC9-DF84B739E9BA}" type="slidenum">
              <a:rPr lang="it-IT" smtClean="0"/>
              <a:t>‹N›</a:t>
            </a:fld>
            <a:endParaRPr lang="it-IT"/>
          </a:p>
        </p:txBody>
      </p:sp>
    </p:spTree>
    <p:extLst>
      <p:ext uri="{BB962C8B-B14F-4D97-AF65-F5344CB8AC3E}">
        <p14:creationId xmlns:p14="http://schemas.microsoft.com/office/powerpoint/2010/main" val="1029828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it-IT" smtClean="0"/>
              <a:t>Fare clic per modificare lo stile del titolo</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3" name="Date Placeholder 2"/>
          <p:cNvSpPr>
            <a:spLocks noGrp="1"/>
          </p:cNvSpPr>
          <p:nvPr>
            <p:ph type="dt" sz="half" idx="10"/>
          </p:nvPr>
        </p:nvSpPr>
        <p:spPr/>
        <p:txBody>
          <a:bodyPr/>
          <a:lstStyle/>
          <a:p>
            <a:fld id="{4BF6F2ED-CA52-413E-9063-EF4A0DF1B429}" type="datetimeFigureOut">
              <a:rPr lang="it-IT" smtClean="0"/>
              <a:t>29/01/2024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EF894B0E-DC90-4FE2-9DC9-DF84B739E9BA}" type="slidenum">
              <a:rPr lang="it-IT" smtClean="0"/>
              <a:t>‹N›</a:t>
            </a:fld>
            <a:endParaRPr lang="it-IT"/>
          </a:p>
        </p:txBody>
      </p:sp>
    </p:spTree>
    <p:extLst>
      <p:ext uri="{BB962C8B-B14F-4D97-AF65-F5344CB8AC3E}">
        <p14:creationId xmlns:p14="http://schemas.microsoft.com/office/powerpoint/2010/main" val="3521360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BF6F2ED-CA52-413E-9063-EF4A0DF1B429}" type="datetimeFigureOut">
              <a:rPr lang="it-IT" smtClean="0"/>
              <a:t>29/01/2024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F894B0E-DC90-4FE2-9DC9-DF84B739E9BA}" type="slidenum">
              <a:rPr lang="it-IT" smtClean="0"/>
              <a:t>‹N›</a:t>
            </a:fld>
            <a:endParaRPr lang="it-IT"/>
          </a:p>
        </p:txBody>
      </p:sp>
    </p:spTree>
    <p:extLst>
      <p:ext uri="{BB962C8B-B14F-4D97-AF65-F5344CB8AC3E}">
        <p14:creationId xmlns:p14="http://schemas.microsoft.com/office/powerpoint/2010/main" val="3353534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BF6F2ED-CA52-413E-9063-EF4A0DF1B429}" type="datetimeFigureOut">
              <a:rPr lang="it-IT" smtClean="0"/>
              <a:t>29/01/2024</a:t>
            </a:fld>
            <a:endParaRPr lang="it-IT"/>
          </a:p>
        </p:txBody>
      </p:sp>
      <p:sp>
        <p:nvSpPr>
          <p:cNvPr id="5" name="Footer Placeholder 4"/>
          <p:cNvSpPr>
            <a:spLocks noGrp="1"/>
          </p:cNvSpPr>
          <p:nvPr>
            <p:ph type="ftr" sz="quarter" idx="11"/>
          </p:nvPr>
        </p:nvSpPr>
        <p:spPr>
          <a:xfrm>
            <a:off x="685800" y="381000"/>
            <a:ext cx="6991492" cy="365125"/>
          </a:xfrm>
        </p:spPr>
        <p:txBody>
          <a:bodyPr/>
          <a:lstStyle/>
          <a:p>
            <a:endParaRPr lang="it-IT"/>
          </a:p>
        </p:txBody>
      </p:sp>
      <p:sp>
        <p:nvSpPr>
          <p:cNvPr id="6" name="Slide Number Placeholder 5"/>
          <p:cNvSpPr>
            <a:spLocks noGrp="1"/>
          </p:cNvSpPr>
          <p:nvPr>
            <p:ph type="sldNum" sz="quarter" idx="12"/>
          </p:nvPr>
        </p:nvSpPr>
        <p:spPr>
          <a:xfrm>
            <a:off x="10862452" y="381000"/>
            <a:ext cx="643748" cy="365125"/>
          </a:xfrm>
        </p:spPr>
        <p:txBody>
          <a:bodyPr/>
          <a:lstStyle/>
          <a:p>
            <a:fld id="{EF894B0E-DC90-4FE2-9DC9-DF84B739E9BA}" type="slidenum">
              <a:rPr lang="it-IT" smtClean="0"/>
              <a:t>‹N›</a:t>
            </a:fld>
            <a:endParaRPr lang="it-IT"/>
          </a:p>
        </p:txBody>
      </p:sp>
    </p:spTree>
    <p:extLst>
      <p:ext uri="{BB962C8B-B14F-4D97-AF65-F5344CB8AC3E}">
        <p14:creationId xmlns:p14="http://schemas.microsoft.com/office/powerpoint/2010/main" val="2822550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BF6F2ED-CA52-413E-9063-EF4A0DF1B429}" type="datetimeFigureOut">
              <a:rPr lang="it-IT" smtClean="0"/>
              <a:t>29/01/2024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F894B0E-DC90-4FE2-9DC9-DF84B739E9BA}" type="slidenum">
              <a:rPr lang="it-IT" smtClean="0"/>
              <a:t>‹N›</a:t>
            </a:fld>
            <a:endParaRPr lang="it-IT"/>
          </a:p>
        </p:txBody>
      </p:sp>
    </p:spTree>
    <p:extLst>
      <p:ext uri="{BB962C8B-B14F-4D97-AF65-F5344CB8AC3E}">
        <p14:creationId xmlns:p14="http://schemas.microsoft.com/office/powerpoint/2010/main" val="891405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6F4206AB-205B-44BA-933D-557BB16A25F2}" type="datetimeFigureOut">
              <a:rPr lang="it-IT" smtClean="0"/>
              <a:t>29/01/2024</a:t>
            </a:fld>
            <a:endParaRPr lang="it-IT"/>
          </a:p>
        </p:txBody>
      </p:sp>
      <p:sp>
        <p:nvSpPr>
          <p:cNvPr id="5" name="Footer Placeholder 4"/>
          <p:cNvSpPr>
            <a:spLocks noGrp="1"/>
          </p:cNvSpPr>
          <p:nvPr>
            <p:ph type="ftr" sz="quarter" idx="11"/>
          </p:nvPr>
        </p:nvSpPr>
        <p:spPr>
          <a:xfrm>
            <a:off x="685800" y="381001"/>
            <a:ext cx="6991492" cy="364065"/>
          </a:xfrm>
        </p:spPr>
        <p:txBody>
          <a:bodyPr/>
          <a:lstStyle/>
          <a:p>
            <a:endParaRPr lang="it-IT"/>
          </a:p>
        </p:txBody>
      </p:sp>
      <p:sp>
        <p:nvSpPr>
          <p:cNvPr id="6" name="Slide Number Placeholder 5"/>
          <p:cNvSpPr>
            <a:spLocks noGrp="1"/>
          </p:cNvSpPr>
          <p:nvPr>
            <p:ph type="sldNum" sz="quarter" idx="12"/>
          </p:nvPr>
        </p:nvSpPr>
        <p:spPr>
          <a:xfrm>
            <a:off x="10862452" y="381000"/>
            <a:ext cx="643748" cy="365125"/>
          </a:xfrm>
        </p:spPr>
        <p:txBody>
          <a:bodyPr/>
          <a:lstStyle/>
          <a:p>
            <a:fld id="{50562B36-1C41-4FEC-952D-BD8F051D20F3}" type="slidenum">
              <a:rPr lang="it-IT" smtClean="0"/>
              <a:t>‹N›</a:t>
            </a:fld>
            <a:endParaRPr lang="it-IT"/>
          </a:p>
        </p:txBody>
      </p:sp>
    </p:spTree>
    <p:extLst>
      <p:ext uri="{BB962C8B-B14F-4D97-AF65-F5344CB8AC3E}">
        <p14:creationId xmlns:p14="http://schemas.microsoft.com/office/powerpoint/2010/main" val="166657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4BF6F2ED-CA52-413E-9063-EF4A0DF1B429}" type="datetimeFigureOut">
              <a:rPr lang="it-IT" smtClean="0"/>
              <a:t>29/01/2024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F894B0E-DC90-4FE2-9DC9-DF84B739E9BA}" type="slidenum">
              <a:rPr lang="it-IT" smtClean="0"/>
              <a:t>‹N›</a:t>
            </a:fld>
            <a:endParaRPr lang="it-IT"/>
          </a:p>
        </p:txBody>
      </p:sp>
    </p:spTree>
    <p:extLst>
      <p:ext uri="{BB962C8B-B14F-4D97-AF65-F5344CB8AC3E}">
        <p14:creationId xmlns:p14="http://schemas.microsoft.com/office/powerpoint/2010/main" val="4195724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685800" y="3132666"/>
            <a:ext cx="5311775" cy="3086019"/>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6172200" y="3132666"/>
            <a:ext cx="5334000" cy="3086019"/>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4BF6F2ED-CA52-413E-9063-EF4A0DF1B429}" type="datetimeFigureOut">
              <a:rPr lang="it-IT" smtClean="0"/>
              <a:t>29/01/2024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EF894B0E-DC90-4FE2-9DC9-DF84B739E9BA}" type="slidenum">
              <a:rPr lang="it-IT" smtClean="0"/>
              <a:t>‹N›</a:t>
            </a:fld>
            <a:endParaRPr lang="it-IT"/>
          </a:p>
        </p:txBody>
      </p:sp>
    </p:spTree>
    <p:extLst>
      <p:ext uri="{BB962C8B-B14F-4D97-AF65-F5344CB8AC3E}">
        <p14:creationId xmlns:p14="http://schemas.microsoft.com/office/powerpoint/2010/main" val="166706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6F4206AB-205B-44BA-933D-557BB16A25F2}" type="datetimeFigureOut">
              <a:rPr lang="it-IT" smtClean="0"/>
              <a:t>29/01/2024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50562B36-1C41-4FEC-952D-BD8F051D20F3}" type="slidenum">
              <a:rPr lang="it-IT" smtClean="0"/>
              <a:t>‹N›</a:t>
            </a:fld>
            <a:endParaRPr lang="it-IT"/>
          </a:p>
        </p:txBody>
      </p:sp>
    </p:spTree>
    <p:extLst>
      <p:ext uri="{BB962C8B-B14F-4D97-AF65-F5344CB8AC3E}">
        <p14:creationId xmlns:p14="http://schemas.microsoft.com/office/powerpoint/2010/main" val="4139058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206AB-205B-44BA-933D-557BB16A25F2}" type="datetimeFigureOut">
              <a:rPr lang="it-IT" smtClean="0"/>
              <a:t>29/01/2024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50562B36-1C41-4FEC-952D-BD8F051D20F3}" type="slidenum">
              <a:rPr lang="it-IT" smtClean="0"/>
              <a:t>‹N›</a:t>
            </a:fld>
            <a:endParaRPr lang="it-IT"/>
          </a:p>
        </p:txBody>
      </p:sp>
    </p:spTree>
    <p:extLst>
      <p:ext uri="{BB962C8B-B14F-4D97-AF65-F5344CB8AC3E}">
        <p14:creationId xmlns:p14="http://schemas.microsoft.com/office/powerpoint/2010/main" val="1510344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4BF6F2ED-CA52-413E-9063-EF4A0DF1B429}" type="datetimeFigureOut">
              <a:rPr lang="it-IT" smtClean="0"/>
              <a:t>29/01/2024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F894B0E-DC90-4FE2-9DC9-DF84B739E9BA}" type="slidenum">
              <a:rPr lang="it-IT" smtClean="0"/>
              <a:t>‹N›</a:t>
            </a:fld>
            <a:endParaRPr lang="it-IT"/>
          </a:p>
        </p:txBody>
      </p:sp>
    </p:spTree>
    <p:extLst>
      <p:ext uri="{BB962C8B-B14F-4D97-AF65-F5344CB8AC3E}">
        <p14:creationId xmlns:p14="http://schemas.microsoft.com/office/powerpoint/2010/main" val="690679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4BF6F2ED-CA52-413E-9063-EF4A0DF1B429}" type="datetimeFigureOut">
              <a:rPr lang="it-IT" smtClean="0"/>
              <a:t>29/01/2024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F894B0E-DC90-4FE2-9DC9-DF84B739E9BA}" type="slidenum">
              <a:rPr lang="it-IT" smtClean="0"/>
              <a:t>‹N›</a:t>
            </a:fld>
            <a:endParaRPr lang="it-IT"/>
          </a:p>
        </p:txBody>
      </p:sp>
    </p:spTree>
    <p:extLst>
      <p:ext uri="{BB962C8B-B14F-4D97-AF65-F5344CB8AC3E}">
        <p14:creationId xmlns:p14="http://schemas.microsoft.com/office/powerpoint/2010/main" val="3069686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1"/>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BF6F2ED-CA52-413E-9063-EF4A0DF1B429}" type="datetimeFigureOut">
              <a:rPr lang="it-IT" smtClean="0"/>
              <a:t>29/01/2024</a:t>
            </a:fld>
            <a:endParaRPr lang="it-IT"/>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F894B0E-DC90-4FE2-9DC9-DF84B739E9BA}" type="slidenum">
              <a:rPr lang="it-IT" smtClean="0"/>
              <a:t>‹N›</a:t>
            </a:fld>
            <a:endParaRPr lang="it-IT"/>
          </a:p>
        </p:txBody>
      </p:sp>
    </p:spTree>
    <p:extLst>
      <p:ext uri="{BB962C8B-B14F-4D97-AF65-F5344CB8AC3E}">
        <p14:creationId xmlns:p14="http://schemas.microsoft.com/office/powerpoint/2010/main" val="2240481078"/>
      </p:ext>
    </p:extLst>
  </p:cSld>
  <p:clrMap bg1="dk1" tx1="lt1" bg2="dk2" tx2="lt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 id="2147484250" r:id="rId12"/>
    <p:sldLayoutId id="2147484251" r:id="rId13"/>
    <p:sldLayoutId id="2147484252" r:id="rId14"/>
    <p:sldLayoutId id="2147484253" r:id="rId15"/>
    <p:sldLayoutId id="2147484254" r:id="rId16"/>
    <p:sldLayoutId id="214748425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e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9.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g"/><Relationship Id="rId10" Type="http://schemas.openxmlformats.org/officeDocument/2006/relationships/image" Target="../media/image48.png"/><Relationship Id="rId4" Type="http://schemas.openxmlformats.org/officeDocument/2006/relationships/image" Target="../media/image44.jpeg"/><Relationship Id="rId9"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jpeg"/><Relationship Id="rId7" Type="http://schemas.openxmlformats.org/officeDocument/2006/relationships/image" Target="../media/image9.pn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55.jpg"/><Relationship Id="rId4" Type="http://schemas.openxmlformats.org/officeDocument/2006/relationships/image" Target="../media/image54.jp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56.pn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7.pn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jpeg"/><Relationship Id="rId7" Type="http://schemas.openxmlformats.org/officeDocument/2006/relationships/image" Target="../media/image66.jp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g"/><Relationship Id="rId4" Type="http://schemas.openxmlformats.org/officeDocument/2006/relationships/image" Target="../media/image63.jpg"/></Relationships>
</file>

<file path=ppt/slides/_rels/slide2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g"/><Relationship Id="rId4" Type="http://schemas.openxmlformats.org/officeDocument/2006/relationships/image" Target="../media/image69.jpg"/></Relationships>
</file>

<file path=ppt/slides/_rels/slide2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png"/><Relationship Id="rId3" Type="http://schemas.openxmlformats.org/officeDocument/2006/relationships/image" Target="../media/image77.jpe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image" Target="../media/image76.jpg"/><Relationship Id="rId16"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jpeg"/><Relationship Id="rId14"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g"/><Relationship Id="rId4" Type="http://schemas.openxmlformats.org/officeDocument/2006/relationships/image" Target="../media/image91.jpg"/></Relationships>
</file>

<file path=ppt/slides/_rels/slide26.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8.jpeg"/><Relationship Id="rId2" Type="http://schemas.openxmlformats.org/officeDocument/2006/relationships/image" Target="../media/image94.jp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png"/><Relationship Id="rId4" Type="http://schemas.openxmlformats.org/officeDocument/2006/relationships/image" Target="../media/image96.jpeg"/></Relationships>
</file>

<file path=ppt/slides/_rels/slide27.xml.rels><?xml version="1.0" encoding="UTF-8" standalone="yes"?>
<Relationships xmlns="http://schemas.openxmlformats.org/package/2006/relationships"><Relationship Id="rId3" Type="http://schemas.openxmlformats.org/officeDocument/2006/relationships/image" Target="../media/image100.jpg"/><Relationship Id="rId7" Type="http://schemas.openxmlformats.org/officeDocument/2006/relationships/image" Target="../media/image9.png"/><Relationship Id="rId2" Type="http://schemas.openxmlformats.org/officeDocument/2006/relationships/image" Target="../media/image99.jpg"/><Relationship Id="rId1" Type="http://schemas.openxmlformats.org/officeDocument/2006/relationships/slideLayout" Target="../slideLayouts/slideLayout2.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eg"/></Relationships>
</file>

<file path=ppt/slides/_rels/slide28.xml.rels><?xml version="1.0" encoding="UTF-8" standalone="yes"?>
<Relationships xmlns="http://schemas.openxmlformats.org/package/2006/relationships"><Relationship Id="rId3" Type="http://schemas.openxmlformats.org/officeDocument/2006/relationships/image" Target="../media/image105.jpg"/><Relationship Id="rId7" Type="http://schemas.openxmlformats.org/officeDocument/2006/relationships/image" Target="../media/image107.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9.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png"/><Relationship Id="rId7" Type="http://schemas.openxmlformats.org/officeDocument/2006/relationships/image" Target="../media/image116.jp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jpg"/><Relationship Id="rId9" Type="http://schemas.openxmlformats.org/officeDocument/2006/relationships/image" Target="../media/image118.jpeg"/></Relationships>
</file>

<file path=ppt/slides/_rels/slide32.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9.png"/><Relationship Id="rId4" Type="http://schemas.openxmlformats.org/officeDocument/2006/relationships/image" Target="../media/image121.jpg"/></Relationships>
</file>

<file path=ppt/slides/_rels/slide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mailto:info@culturaeinnovazione.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slide" Target="slide6.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20.xml"/><Relationship Id="rId4" Type="http://schemas.openxmlformats.org/officeDocument/2006/relationships/slide" Target="slide1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89000">
              <a:schemeClr val="tx1"/>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200533" y="986770"/>
            <a:ext cx="8293475" cy="1529019"/>
          </a:xfrm>
        </p:spPr>
        <p:txBody>
          <a:bodyPr>
            <a:noAutofit/>
          </a:bodyPr>
          <a:lstStyle/>
          <a:p>
            <a:pPr algn="ctr"/>
            <a:r>
              <a:rPr lang="it-IT" sz="1100" dirty="0" smtClean="0">
                <a:solidFill>
                  <a:srgbClr val="000000"/>
                </a:solidFill>
              </a:rPr>
              <a:t>Fondazione </a:t>
            </a:r>
            <a:r>
              <a:rPr lang="it-IT" sz="1100" dirty="0">
                <a:solidFill>
                  <a:srgbClr val="000000"/>
                </a:solidFill>
              </a:rPr>
              <a:t>ed Ente di Formazione </a:t>
            </a:r>
            <a:r>
              <a:rPr lang="it-IT" sz="1100" dirty="0" smtClean="0">
                <a:solidFill>
                  <a:srgbClr val="000000"/>
                </a:solidFill>
              </a:rPr>
              <a:t>Professionale accreditato </a:t>
            </a:r>
            <a:r>
              <a:rPr lang="it-IT" sz="1100" dirty="0">
                <a:solidFill>
                  <a:srgbClr val="000000"/>
                </a:solidFill>
              </a:rPr>
              <a:t>REGIONE CAMPANIA  </a:t>
            </a:r>
            <a:br>
              <a:rPr lang="it-IT" sz="1100" dirty="0">
                <a:solidFill>
                  <a:srgbClr val="000000"/>
                </a:solidFill>
              </a:rPr>
            </a:br>
            <a:r>
              <a:rPr lang="it-IT" sz="1100" dirty="0">
                <a:solidFill>
                  <a:srgbClr val="000000"/>
                </a:solidFill>
              </a:rPr>
              <a:t>Soggetto accreditato MIUR direttiva 170/2016</a:t>
            </a:r>
            <a:br>
              <a:rPr lang="it-IT" sz="1100" dirty="0">
                <a:solidFill>
                  <a:srgbClr val="000000"/>
                </a:solidFill>
              </a:rPr>
            </a:br>
            <a:r>
              <a:rPr lang="it-IT" sz="1100" dirty="0">
                <a:solidFill>
                  <a:srgbClr val="000000"/>
                </a:solidFill>
              </a:rPr>
              <a:t> Soggetto autorizzato dal MLPS  “</a:t>
            </a:r>
            <a:r>
              <a:rPr lang="it-IT" sz="1100" dirty="0" err="1">
                <a:solidFill>
                  <a:srgbClr val="000000"/>
                </a:solidFill>
              </a:rPr>
              <a:t>ope</a:t>
            </a:r>
            <a:r>
              <a:rPr lang="it-IT" sz="1100" dirty="0">
                <a:solidFill>
                  <a:srgbClr val="000000"/>
                </a:solidFill>
              </a:rPr>
              <a:t> </a:t>
            </a:r>
            <a:r>
              <a:rPr lang="it-IT" sz="1100" dirty="0" err="1">
                <a:solidFill>
                  <a:srgbClr val="000000"/>
                </a:solidFill>
              </a:rPr>
              <a:t>legis</a:t>
            </a:r>
            <a:r>
              <a:rPr lang="it-IT" sz="1100" dirty="0">
                <a:solidFill>
                  <a:srgbClr val="000000"/>
                </a:solidFill>
              </a:rPr>
              <a:t>” alla intermediazione sul mercato del lavoro </a:t>
            </a:r>
            <a:br>
              <a:rPr lang="it-IT" sz="1100" dirty="0">
                <a:solidFill>
                  <a:srgbClr val="000000"/>
                </a:solidFill>
              </a:rPr>
            </a:br>
            <a:r>
              <a:rPr lang="it-IT" sz="1100" dirty="0">
                <a:solidFill>
                  <a:srgbClr val="000000"/>
                </a:solidFill>
              </a:rPr>
              <a:t>ai sensi dell’art.6 del </a:t>
            </a:r>
            <a:r>
              <a:rPr lang="it-IT" sz="1100" dirty="0" err="1">
                <a:solidFill>
                  <a:srgbClr val="000000"/>
                </a:solidFill>
              </a:rPr>
              <a:t>Dlgs</a:t>
            </a:r>
            <a:r>
              <a:rPr lang="it-IT" sz="1100" dirty="0">
                <a:solidFill>
                  <a:srgbClr val="000000"/>
                </a:solidFill>
              </a:rPr>
              <a:t> 276/03 </a:t>
            </a:r>
            <a:br>
              <a:rPr lang="it-IT" sz="1100" dirty="0">
                <a:solidFill>
                  <a:srgbClr val="000000"/>
                </a:solidFill>
              </a:rPr>
            </a:br>
            <a:r>
              <a:rPr lang="it-IT" sz="1100" dirty="0">
                <a:solidFill>
                  <a:srgbClr val="000000"/>
                </a:solidFill>
              </a:rPr>
              <a:t>Certificazione ISO 9001:2015 da ACCREDIA</a:t>
            </a:r>
            <a:br>
              <a:rPr lang="it-IT" sz="1100" dirty="0">
                <a:solidFill>
                  <a:srgbClr val="000000"/>
                </a:solidFill>
              </a:rPr>
            </a:br>
            <a:r>
              <a:rPr lang="it-IT" sz="1100" dirty="0">
                <a:solidFill>
                  <a:srgbClr val="000000"/>
                </a:solidFill>
              </a:rPr>
              <a:t>Ente di Ricerca – Iscrizione Anagrafe Nazionale delle Ricerche del </a:t>
            </a:r>
            <a:r>
              <a:rPr lang="it-IT" sz="1100" dirty="0" smtClean="0">
                <a:solidFill>
                  <a:srgbClr val="000000"/>
                </a:solidFill>
              </a:rPr>
              <a:t>MIUR</a:t>
            </a:r>
            <a:endParaRPr lang="it-IT" sz="1800" dirty="0">
              <a:solidFill>
                <a:srgbClr val="FF0000"/>
              </a:solidFill>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6543" y="1169171"/>
            <a:ext cx="1552149" cy="1371145"/>
          </a:xfrm>
          <a:prstGeom prst="rect">
            <a:avLst/>
          </a:prstGeom>
        </p:spPr>
      </p:pic>
      <p:sp>
        <p:nvSpPr>
          <p:cNvPr id="4" name="Rettangolo 3"/>
          <p:cNvSpPr/>
          <p:nvPr/>
        </p:nvSpPr>
        <p:spPr>
          <a:xfrm>
            <a:off x="3834384" y="752862"/>
            <a:ext cx="7659624" cy="954107"/>
          </a:xfrm>
          <a:prstGeom prst="rect">
            <a:avLst/>
          </a:prstGeom>
        </p:spPr>
        <p:txBody>
          <a:bodyPr wrap="square">
            <a:spAutoFit/>
          </a:bodyPr>
          <a:lstStyle/>
          <a:p>
            <a:r>
              <a:rPr lang="it-IT" sz="2800" b="1" dirty="0">
                <a:solidFill>
                  <a:srgbClr val="FF0066"/>
                </a:solidFill>
                <a:effectLst>
                  <a:outerShdw blurRad="38100" dist="38100" dir="2700000" algn="tl">
                    <a:srgbClr val="000000">
                      <a:alpha val="43137"/>
                    </a:srgbClr>
                  </a:outerShdw>
                </a:effectLst>
              </a:rPr>
              <a:t>“FONDAZIONE CULTURA&amp;INNOVAZIONE”</a:t>
            </a:r>
            <a:br>
              <a:rPr lang="it-IT" sz="2800" b="1" dirty="0">
                <a:solidFill>
                  <a:srgbClr val="FF0066"/>
                </a:solidFill>
                <a:effectLst>
                  <a:outerShdw blurRad="38100" dist="38100" dir="2700000" algn="tl">
                    <a:srgbClr val="000000">
                      <a:alpha val="43137"/>
                    </a:srgbClr>
                  </a:outerShdw>
                </a:effectLst>
              </a:rPr>
            </a:br>
            <a:endParaRPr lang="it-IT" sz="2800" dirty="0">
              <a:solidFill>
                <a:srgbClr val="FF0066"/>
              </a:solidFill>
            </a:endParaRPr>
          </a:p>
        </p:txBody>
      </p:sp>
      <p:sp>
        <p:nvSpPr>
          <p:cNvPr id="6" name="Rettangolo 5"/>
          <p:cNvSpPr/>
          <p:nvPr/>
        </p:nvSpPr>
        <p:spPr>
          <a:xfrm>
            <a:off x="414849" y="2973642"/>
            <a:ext cx="9650185" cy="203132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400" dirty="0" smtClean="0">
                <a:solidFill>
                  <a:srgbClr val="000000"/>
                </a:solidFill>
              </a:rPr>
              <a:t>Fondazione </a:t>
            </a:r>
            <a:r>
              <a:rPr lang="it-IT" sz="1400" dirty="0">
                <a:solidFill>
                  <a:srgbClr val="000000"/>
                </a:solidFill>
              </a:rPr>
              <a:t>Cultura &amp; Innovazione è costituita da</a:t>
            </a:r>
            <a:r>
              <a:rPr lang="it-IT" sz="1400" dirty="0" smtClean="0">
                <a:solidFill>
                  <a:srgbClr val="000000"/>
                </a:solidFill>
              </a:rPr>
              <a:t>:</a:t>
            </a:r>
          </a:p>
          <a:p>
            <a:endParaRPr lang="it-IT" sz="1400" dirty="0">
              <a:solidFill>
                <a:srgbClr val="000000"/>
              </a:solidFill>
            </a:endParaRPr>
          </a:p>
          <a:p>
            <a:pPr marL="342900" indent="-342900">
              <a:buFont typeface="Arial" panose="020B0604020202020204" pitchFamily="34" charset="0"/>
              <a:buChar char="•"/>
            </a:pPr>
            <a:r>
              <a:rPr lang="it-IT" sz="1400" dirty="0">
                <a:solidFill>
                  <a:srgbClr val="000000"/>
                </a:solidFill>
              </a:rPr>
              <a:t>Università</a:t>
            </a:r>
          </a:p>
          <a:p>
            <a:pPr marL="342900" indent="-342900">
              <a:buFont typeface="Arial" panose="020B0604020202020204" pitchFamily="34" charset="0"/>
              <a:buChar char="•"/>
            </a:pPr>
            <a:r>
              <a:rPr lang="it-IT" sz="1400" dirty="0">
                <a:solidFill>
                  <a:srgbClr val="000000"/>
                </a:solidFill>
              </a:rPr>
              <a:t>Istituzioni scolastiche di ogni ordine e grado</a:t>
            </a:r>
          </a:p>
          <a:p>
            <a:pPr marL="342900" indent="-342900">
              <a:buFont typeface="Arial" panose="020B0604020202020204" pitchFamily="34" charset="0"/>
              <a:buChar char="•"/>
            </a:pPr>
            <a:r>
              <a:rPr lang="it-IT" sz="1400" dirty="0">
                <a:solidFill>
                  <a:srgbClr val="000000"/>
                </a:solidFill>
              </a:rPr>
              <a:t>Associazioni di categoria</a:t>
            </a:r>
          </a:p>
          <a:p>
            <a:pPr marL="342900" indent="-342900">
              <a:buFont typeface="Arial" panose="020B0604020202020204" pitchFamily="34" charset="0"/>
              <a:buChar char="•"/>
            </a:pPr>
            <a:r>
              <a:rPr lang="it-IT" sz="1400" dirty="0">
                <a:solidFill>
                  <a:srgbClr val="000000"/>
                </a:solidFill>
              </a:rPr>
              <a:t>Aziende di vari settori (beni culturali e turismo, implementazione di strumenti tecnologici innovativi, 3d, </a:t>
            </a:r>
            <a:r>
              <a:rPr lang="it-IT" sz="1400" dirty="0" err="1">
                <a:solidFill>
                  <a:srgbClr val="000000"/>
                </a:solidFill>
              </a:rPr>
              <a:t>immersività</a:t>
            </a:r>
            <a:r>
              <a:rPr lang="it-IT" sz="1400" dirty="0">
                <a:solidFill>
                  <a:srgbClr val="000000"/>
                </a:solidFill>
              </a:rPr>
              <a:t> e </a:t>
            </a:r>
            <a:r>
              <a:rPr lang="it-IT" sz="1400" dirty="0" err="1">
                <a:solidFill>
                  <a:srgbClr val="000000"/>
                </a:solidFill>
              </a:rPr>
              <a:t>virtual</a:t>
            </a:r>
            <a:r>
              <a:rPr lang="it-IT" sz="1400" dirty="0">
                <a:solidFill>
                  <a:srgbClr val="000000"/>
                </a:solidFill>
              </a:rPr>
              <a:t> reality)</a:t>
            </a:r>
          </a:p>
          <a:p>
            <a:pPr marL="342900" indent="-342900">
              <a:buFont typeface="Arial" panose="020B0604020202020204" pitchFamily="34" charset="0"/>
              <a:buChar char="•"/>
            </a:pPr>
            <a:r>
              <a:rPr lang="it-IT" sz="1400" dirty="0">
                <a:solidFill>
                  <a:srgbClr val="000000"/>
                </a:solidFill>
              </a:rPr>
              <a:t>Enti e/o istituzioni con esperienza pluriennale nel campo della ricerca, della formazione, del terzo settore, dell’innovazione didattica e dello sviluppo tecnologico</a:t>
            </a:r>
            <a:r>
              <a:rPr lang="it-IT" sz="1400" dirty="0"/>
              <a:t>.</a:t>
            </a:r>
          </a:p>
        </p:txBody>
      </p:sp>
      <p:pic>
        <p:nvPicPr>
          <p:cNvPr id="8" name="Immagine 7"/>
          <p:cNvPicPr>
            <a:picLocks noChangeAspect="1"/>
          </p:cNvPicPr>
          <p:nvPr/>
        </p:nvPicPr>
        <p:blipFill>
          <a:blip r:embed="rId3"/>
          <a:stretch>
            <a:fillRect/>
          </a:stretch>
        </p:blipFill>
        <p:spPr>
          <a:xfrm>
            <a:off x="4881109" y="5075395"/>
            <a:ext cx="1174863" cy="885953"/>
          </a:xfrm>
          <a:prstGeom prst="rect">
            <a:avLst/>
          </a:prstGeom>
        </p:spPr>
      </p:pic>
      <p:pic>
        <p:nvPicPr>
          <p:cNvPr id="9" name="Picture 6" descr="Club Startup | CCI France Itali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7872" y="3044070"/>
            <a:ext cx="1321013" cy="721865"/>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p:cNvPicPr>
            <a:picLocks noChangeAspect="1"/>
          </p:cNvPicPr>
          <p:nvPr/>
        </p:nvPicPr>
        <p:blipFill>
          <a:blip r:embed="rId5"/>
          <a:stretch>
            <a:fillRect/>
          </a:stretch>
        </p:blipFill>
        <p:spPr>
          <a:xfrm rot="11175585" flipV="1">
            <a:off x="8924095" y="3603155"/>
            <a:ext cx="1235650" cy="408078"/>
          </a:xfrm>
          <a:prstGeom prst="rect">
            <a:avLst/>
          </a:prstGeom>
        </p:spPr>
      </p:pic>
    </p:spTree>
    <p:extLst>
      <p:ext uri="{BB962C8B-B14F-4D97-AF65-F5344CB8AC3E}">
        <p14:creationId xmlns:p14="http://schemas.microsoft.com/office/powerpoint/2010/main" val="17722326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293704" y="616226"/>
            <a:ext cx="9263269" cy="461665"/>
          </a:xfrm>
          <a:prstGeom prst="rect">
            <a:avLst/>
          </a:prstGeom>
          <a:noFill/>
        </p:spPr>
        <p:txBody>
          <a:bodyPr wrap="square" rtlCol="0">
            <a:spAutoFit/>
          </a:bodyPr>
          <a:lstStyle/>
          <a:p>
            <a:r>
              <a:rPr lang="it-IT" sz="2400" b="1" dirty="0">
                <a:solidFill>
                  <a:srgbClr val="FF0000"/>
                </a:solidFill>
                <a:effectLst>
                  <a:outerShdw blurRad="38100" dist="38100" dir="2700000" algn="tl">
                    <a:srgbClr val="000000">
                      <a:alpha val="43137"/>
                    </a:srgbClr>
                  </a:outerShdw>
                </a:effectLst>
              </a:rPr>
              <a:t>SPECIFICI PERCORSI FORMATIVI E DI ORIENTAMENTO</a:t>
            </a:r>
          </a:p>
        </p:txBody>
      </p:sp>
      <p:sp>
        <p:nvSpPr>
          <p:cNvPr id="5" name="CasellaDiTesto 4"/>
          <p:cNvSpPr txBox="1"/>
          <p:nvPr/>
        </p:nvSpPr>
        <p:spPr>
          <a:xfrm>
            <a:off x="4293704" y="1077891"/>
            <a:ext cx="7782339" cy="923330"/>
          </a:xfrm>
          <a:prstGeom prst="rect">
            <a:avLst/>
          </a:prstGeom>
          <a:noFill/>
        </p:spPr>
        <p:txBody>
          <a:bodyPr wrap="square" rtlCol="0">
            <a:spAutoFit/>
          </a:bodyPr>
          <a:lstStyle/>
          <a:p>
            <a:pPr algn="ctr"/>
            <a:r>
              <a:rPr lang="it-IT" dirty="0" smtClean="0">
                <a:solidFill>
                  <a:srgbClr val="000000"/>
                </a:solidFill>
              </a:rPr>
              <a:t>individuale o in piccoli </a:t>
            </a:r>
            <a:r>
              <a:rPr lang="it-IT" dirty="0" err="1" smtClean="0">
                <a:solidFill>
                  <a:srgbClr val="000000"/>
                </a:solidFill>
              </a:rPr>
              <a:t>gruppi,a</a:t>
            </a:r>
            <a:r>
              <a:rPr lang="it-IT" dirty="0" err="1" smtClean="0">
                <a:solidFill>
                  <a:schemeClr val="bg1"/>
                </a:solidFill>
              </a:rPr>
              <a:t>ttraverso</a:t>
            </a:r>
            <a:r>
              <a:rPr lang="it-IT" dirty="0" smtClean="0">
                <a:solidFill>
                  <a:schemeClr val="bg1"/>
                </a:solidFill>
              </a:rPr>
              <a:t> </a:t>
            </a:r>
            <a:r>
              <a:rPr lang="it-IT" dirty="0">
                <a:solidFill>
                  <a:schemeClr val="bg1"/>
                </a:solidFill>
              </a:rPr>
              <a:t>percorsi motivazionali di orientamento e test delle competenze favorisce il match domanda e offerta del lavoro</a:t>
            </a:r>
          </a:p>
        </p:txBody>
      </p:sp>
      <p:sp>
        <p:nvSpPr>
          <p:cNvPr id="6" name="CasellaDiTesto 5"/>
          <p:cNvSpPr txBox="1"/>
          <p:nvPr/>
        </p:nvSpPr>
        <p:spPr>
          <a:xfrm>
            <a:off x="5297556" y="2067339"/>
            <a:ext cx="6341165" cy="1754326"/>
          </a:xfrm>
          <a:prstGeom prst="rect">
            <a:avLst/>
          </a:prstGeom>
          <a:noFill/>
        </p:spPr>
        <p:txBody>
          <a:bodyPr wrap="square" rtlCol="0">
            <a:spAutoFit/>
          </a:bodyPr>
          <a:lstStyle/>
          <a:p>
            <a:r>
              <a:rPr lang="it-IT" dirty="0">
                <a:solidFill>
                  <a:srgbClr val="000000"/>
                </a:solidFill>
              </a:rPr>
              <a:t>Percorsi di </a:t>
            </a:r>
            <a:r>
              <a:rPr lang="it-IT" b="1" dirty="0">
                <a:solidFill>
                  <a:srgbClr val="000000"/>
                </a:solidFill>
                <a:effectLst>
                  <a:outerShdw blurRad="38100" dist="38100" dir="2700000" algn="tl">
                    <a:srgbClr val="000000">
                      <a:alpha val="43137"/>
                    </a:srgbClr>
                  </a:outerShdw>
                </a:effectLst>
              </a:rPr>
              <a:t>ORIENTEERING</a:t>
            </a:r>
            <a:r>
              <a:rPr lang="it-IT" dirty="0">
                <a:solidFill>
                  <a:srgbClr val="000000"/>
                </a:solidFill>
              </a:rPr>
              <a:t> e </a:t>
            </a:r>
            <a:r>
              <a:rPr lang="it-IT" b="1" dirty="0">
                <a:solidFill>
                  <a:srgbClr val="000000"/>
                </a:solidFill>
                <a:effectLst>
                  <a:outerShdw blurRad="38100" dist="38100" dir="2700000" algn="tl">
                    <a:srgbClr val="000000">
                      <a:alpha val="43137"/>
                    </a:srgbClr>
                  </a:outerShdw>
                </a:effectLst>
              </a:rPr>
              <a:t>COUNSELING</a:t>
            </a:r>
            <a:r>
              <a:rPr lang="it-IT" dirty="0">
                <a:solidFill>
                  <a:srgbClr val="000000"/>
                </a:solidFill>
              </a:rPr>
              <a:t> (</a:t>
            </a:r>
            <a:r>
              <a:rPr lang="it-IT" u="sng" dirty="0">
                <a:solidFill>
                  <a:srgbClr val="000000"/>
                </a:solidFill>
              </a:rPr>
              <a:t>ANCHE PER LE FAMIGLIE</a:t>
            </a:r>
            <a:r>
              <a:rPr lang="it-IT" dirty="0">
                <a:solidFill>
                  <a:srgbClr val="000000"/>
                </a:solidFill>
              </a:rPr>
              <a:t>) attraverso cui  gli alunni imparano gradualmente a conoscere se stessi, a confrontarsi con i propri limiti e le loro </a:t>
            </a:r>
            <a:r>
              <a:rPr lang="it-IT" dirty="0" err="1">
                <a:solidFill>
                  <a:srgbClr val="000000"/>
                </a:solidFill>
              </a:rPr>
              <a:t>potenzialitá</a:t>
            </a:r>
            <a:r>
              <a:rPr lang="it-IT" dirty="0">
                <a:solidFill>
                  <a:srgbClr val="000000"/>
                </a:solidFill>
              </a:rPr>
              <a:t>, abituandosi a valutare, a scegliere ed a sperimentare gli effetti delle proprie scelte.</a:t>
            </a:r>
          </a:p>
        </p:txBody>
      </p:sp>
      <p:sp>
        <p:nvSpPr>
          <p:cNvPr id="7" name="CasellaDiTesto 6"/>
          <p:cNvSpPr txBox="1"/>
          <p:nvPr/>
        </p:nvSpPr>
        <p:spPr>
          <a:xfrm>
            <a:off x="521917" y="4242536"/>
            <a:ext cx="6231835" cy="1477328"/>
          </a:xfrm>
          <a:prstGeom prst="rect">
            <a:avLst/>
          </a:prstGeom>
          <a:noFill/>
        </p:spPr>
        <p:txBody>
          <a:bodyPr wrap="square" rtlCol="0">
            <a:spAutoFit/>
          </a:bodyPr>
          <a:lstStyle/>
          <a:p>
            <a:r>
              <a:rPr lang="it-IT" b="1" dirty="0" err="1" smtClean="0">
                <a:solidFill>
                  <a:srgbClr val="000000"/>
                </a:solidFill>
                <a:effectLst>
                  <a:outerShdw blurRad="38100" dist="38100" dir="2700000" algn="tl">
                    <a:srgbClr val="000000">
                      <a:alpha val="43137"/>
                    </a:srgbClr>
                  </a:outerShdw>
                </a:effectLst>
              </a:rPr>
              <a:t>Coaching</a:t>
            </a:r>
            <a:r>
              <a:rPr lang="it-IT" dirty="0" smtClean="0">
                <a:solidFill>
                  <a:srgbClr val="000000"/>
                </a:solidFill>
              </a:rPr>
              <a:t> finalizzati allo sviluppo delle capacità, risorse e competenze, attraverso l'individuazione degli ambiti di potenziale crescita e la definizione di un programma finalizzato al raggiungimento di obiettivi personali o professionali.</a:t>
            </a:r>
            <a:endParaRPr lang="it-IT" dirty="0">
              <a:solidFill>
                <a:srgbClr val="000000"/>
              </a:solidFill>
            </a:endParaRPr>
          </a:p>
        </p:txBody>
      </p:sp>
      <p:pic>
        <p:nvPicPr>
          <p:cNvPr id="9" name="Immagin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700" y="1850048"/>
            <a:ext cx="3492626" cy="2037365"/>
          </a:xfrm>
          <a:prstGeom prst="rect">
            <a:avLst/>
          </a:prstGeom>
        </p:spPr>
      </p:pic>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4834" y="3887413"/>
            <a:ext cx="3281362" cy="2187575"/>
          </a:xfrm>
          <a:prstGeom prst="rect">
            <a:avLst/>
          </a:prstGeom>
        </p:spPr>
      </p:pic>
      <p:pic>
        <p:nvPicPr>
          <p:cNvPr id="11" name="Immagin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710" y="6216139"/>
            <a:ext cx="588414" cy="559488"/>
          </a:xfrm>
          <a:prstGeom prst="rect">
            <a:avLst/>
          </a:prstGeom>
        </p:spPr>
      </p:pic>
    </p:spTree>
    <p:extLst>
      <p:ext uri="{BB962C8B-B14F-4D97-AF65-F5344CB8AC3E}">
        <p14:creationId xmlns:p14="http://schemas.microsoft.com/office/powerpoint/2010/main" val="1027241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rotWithShape="1">
          <a:blip r:embed="rId2">
            <a:extLst>
              <a:ext uri="{28A0092B-C50C-407E-A947-70E740481C1C}">
                <a14:useLocalDpi xmlns:a14="http://schemas.microsoft.com/office/drawing/2010/main" val="0"/>
              </a:ext>
            </a:extLst>
          </a:blip>
          <a:srcRect l="21647" t="13850" r="20497" b="18597"/>
          <a:stretch/>
        </p:blipFill>
        <p:spPr>
          <a:xfrm>
            <a:off x="8238744" y="337828"/>
            <a:ext cx="1044999" cy="1427170"/>
          </a:xfrm>
        </p:spPr>
      </p:pic>
      <p:pic>
        <p:nvPicPr>
          <p:cNvPr id="9" name="Immagine 8"/>
          <p:cNvPicPr>
            <a:picLocks noChangeAspect="1"/>
          </p:cNvPicPr>
          <p:nvPr/>
        </p:nvPicPr>
        <p:blipFill>
          <a:blip r:embed="rId3"/>
          <a:stretch>
            <a:fillRect/>
          </a:stretch>
        </p:blipFill>
        <p:spPr>
          <a:xfrm>
            <a:off x="2193796" y="1742850"/>
            <a:ext cx="2011401" cy="1304308"/>
          </a:xfrm>
          <a:prstGeom prst="rect">
            <a:avLst/>
          </a:prstGeom>
        </p:spPr>
      </p:pic>
      <p:sp>
        <p:nvSpPr>
          <p:cNvPr id="10" name="Rettangolo 9"/>
          <p:cNvSpPr/>
          <p:nvPr/>
        </p:nvSpPr>
        <p:spPr>
          <a:xfrm>
            <a:off x="6089904" y="2111902"/>
            <a:ext cx="5760720" cy="1870512"/>
          </a:xfrm>
          <a:prstGeom prst="rect">
            <a:avLst/>
          </a:prstGeom>
        </p:spPr>
        <p:txBody>
          <a:bodyPr wrap="square">
            <a:spAutoFit/>
          </a:bodyPr>
          <a:lstStyle/>
          <a:p>
            <a:pPr algn="just">
              <a:lnSpc>
                <a:spcPct val="107000"/>
              </a:lnSpc>
              <a:spcAft>
                <a:spcPts val="800"/>
              </a:spcAft>
            </a:pPr>
            <a:r>
              <a:rPr lang="it-IT" dirty="0" smtClean="0">
                <a:solidFill>
                  <a:schemeClr val="bg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Un «Laboratorio delle competenze» </a:t>
            </a:r>
            <a:r>
              <a:rPr lang="it-IT" b="1" u="sng" dirty="0" smtClean="0">
                <a:solidFill>
                  <a:schemeClr val="bg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polifunzionale</a:t>
            </a:r>
            <a:r>
              <a:rPr lang="it-IT" dirty="0">
                <a:solidFill>
                  <a:schemeClr val="bg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allestito all’interno della scuola dove esperti o docenti interni appositamente formati, accolgono gli studenti dell’istituto e/o i giovani del territorio per rispondere alle richieste, orientarli nei rispettivi percorsi e dare loro suggerimenti guidandoli nel raggiungimento dei loro stessi obiettivi.</a:t>
            </a:r>
            <a:endParaRPr lang="it-IT"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ttangolo 10"/>
          <p:cNvSpPr/>
          <p:nvPr/>
        </p:nvSpPr>
        <p:spPr>
          <a:xfrm>
            <a:off x="5922264" y="4644993"/>
            <a:ext cx="6096000" cy="1477328"/>
          </a:xfrm>
          <a:prstGeom prst="rect">
            <a:avLst/>
          </a:prstGeom>
        </p:spPr>
        <p:txBody>
          <a:bodyPr>
            <a:spAutoFit/>
          </a:bodyPr>
          <a:lstStyle/>
          <a:p>
            <a:r>
              <a:rPr lang="it-IT" dirty="0" smtClean="0">
                <a:solidFill>
                  <a:schemeClr val="bg1">
                    <a:lumMod val="95000"/>
                    <a:lumOff val="5000"/>
                  </a:schemeClr>
                </a:solidFill>
                <a:latin typeface="Times New Roman" panose="02020603050405020304" pitchFamily="18" charset="0"/>
                <a:ea typeface="Calibri" panose="020F0502020204030204" pitchFamily="34" charset="0"/>
              </a:rPr>
              <a:t>E’ </a:t>
            </a:r>
            <a:r>
              <a:rPr lang="it-IT" dirty="0">
                <a:solidFill>
                  <a:schemeClr val="bg1">
                    <a:lumMod val="95000"/>
                    <a:lumOff val="5000"/>
                  </a:schemeClr>
                </a:solidFill>
                <a:latin typeface="Times New Roman" panose="02020603050405020304" pitchFamily="18" charset="0"/>
                <a:ea typeface="Calibri" panose="020F0502020204030204" pitchFamily="34" charset="0"/>
              </a:rPr>
              <a:t>specificatamente dedicato alle funzioni integrative di </a:t>
            </a:r>
            <a:r>
              <a:rPr lang="it-IT" b="1" u="sng" dirty="0">
                <a:solidFill>
                  <a:schemeClr val="bg1">
                    <a:lumMod val="95000"/>
                    <a:lumOff val="5000"/>
                  </a:schemeClr>
                </a:solidFill>
                <a:latin typeface="Times New Roman" panose="02020603050405020304" pitchFamily="18" charset="0"/>
                <a:ea typeface="Calibri" panose="020F0502020204030204" pitchFamily="34" charset="0"/>
              </a:rPr>
              <a:t>tutorato</a:t>
            </a:r>
            <a:r>
              <a:rPr lang="it-IT" dirty="0">
                <a:solidFill>
                  <a:schemeClr val="bg1">
                    <a:lumMod val="95000"/>
                    <a:lumOff val="5000"/>
                  </a:schemeClr>
                </a:solidFill>
                <a:latin typeface="Times New Roman" panose="02020603050405020304" pitchFamily="18" charset="0"/>
                <a:ea typeface="Calibri" panose="020F0502020204030204" pitchFamily="34" charset="0"/>
              </a:rPr>
              <a:t> allo scopo di </a:t>
            </a:r>
            <a:r>
              <a:rPr lang="it-IT" b="1" u="sng" dirty="0">
                <a:solidFill>
                  <a:schemeClr val="bg1">
                    <a:lumMod val="95000"/>
                    <a:lumOff val="5000"/>
                  </a:schemeClr>
                </a:solidFill>
                <a:latin typeface="Times New Roman" panose="02020603050405020304" pitchFamily="18" charset="0"/>
                <a:ea typeface="Calibri" panose="020F0502020204030204" pitchFamily="34" charset="0"/>
              </a:rPr>
              <a:t>orientare</a:t>
            </a:r>
            <a:r>
              <a:rPr lang="it-IT" dirty="0">
                <a:solidFill>
                  <a:schemeClr val="bg1">
                    <a:lumMod val="95000"/>
                    <a:lumOff val="5000"/>
                  </a:schemeClr>
                </a:solidFill>
                <a:latin typeface="Times New Roman" panose="02020603050405020304" pitchFamily="18" charset="0"/>
                <a:ea typeface="Calibri" panose="020F0502020204030204" pitchFamily="34" charset="0"/>
              </a:rPr>
              <a:t> e </a:t>
            </a:r>
            <a:r>
              <a:rPr lang="it-IT" b="1" u="sng" dirty="0">
                <a:solidFill>
                  <a:schemeClr val="bg1">
                    <a:lumMod val="95000"/>
                    <a:lumOff val="5000"/>
                  </a:schemeClr>
                </a:solidFill>
                <a:latin typeface="Times New Roman" panose="02020603050405020304" pitchFamily="18" charset="0"/>
                <a:ea typeface="Calibri" panose="020F0502020204030204" pitchFamily="34" charset="0"/>
              </a:rPr>
              <a:t>assistere</a:t>
            </a:r>
            <a:r>
              <a:rPr lang="it-IT" dirty="0">
                <a:solidFill>
                  <a:schemeClr val="bg1">
                    <a:lumMod val="95000"/>
                    <a:lumOff val="5000"/>
                  </a:schemeClr>
                </a:solidFill>
                <a:latin typeface="Times New Roman" panose="02020603050405020304" pitchFamily="18" charset="0"/>
                <a:ea typeface="Calibri" panose="020F0502020204030204" pitchFamily="34" charset="0"/>
              </a:rPr>
              <a:t> gli studenti lungo tutto il corso di studi, di renderli attivamente partecipi del loro processo formativo e di rimuovere gli ostacoli ad un proficuo percorso professionalizzante.</a:t>
            </a:r>
            <a:endParaRPr lang="it-IT" dirty="0">
              <a:solidFill>
                <a:schemeClr val="bg1">
                  <a:lumMod val="95000"/>
                  <a:lumOff val="5000"/>
                </a:schemeClr>
              </a:solidFill>
            </a:endParaRPr>
          </a:p>
        </p:txBody>
      </p:sp>
      <p:sp>
        <p:nvSpPr>
          <p:cNvPr id="12" name="Rettangolo 11"/>
          <p:cNvSpPr/>
          <p:nvPr/>
        </p:nvSpPr>
        <p:spPr>
          <a:xfrm>
            <a:off x="364996" y="3939011"/>
            <a:ext cx="5185157" cy="1754326"/>
          </a:xfrm>
          <a:prstGeom prst="rect">
            <a:avLst/>
          </a:prstGeom>
          <a:solidFill>
            <a:schemeClr val="accent6">
              <a:lumMod val="40000"/>
              <a:lumOff val="60000"/>
            </a:schemeClr>
          </a:solidFill>
          <a:ln>
            <a:solidFill>
              <a:srgbClr val="00B0F0"/>
            </a:solidFill>
          </a:ln>
        </p:spPr>
        <p:txBody>
          <a:bodyPr wrap="square">
            <a:spAutoFit/>
          </a:bodyPr>
          <a:lstStyle/>
          <a:p>
            <a:r>
              <a:rPr lang="it-IT" dirty="0">
                <a:solidFill>
                  <a:schemeClr val="bg1">
                    <a:lumMod val="95000"/>
                    <a:lumOff val="5000"/>
                  </a:schemeClr>
                </a:solidFill>
              </a:rPr>
              <a:t>Promuove la creazione di </a:t>
            </a:r>
            <a:r>
              <a:rPr lang="it-IT" b="1" u="sng" dirty="0">
                <a:solidFill>
                  <a:schemeClr val="bg1">
                    <a:lumMod val="95000"/>
                    <a:lumOff val="5000"/>
                  </a:schemeClr>
                </a:solidFill>
              </a:rPr>
              <a:t>circuiti collaborativi fra scuola, imprese e policy maker</a:t>
            </a:r>
            <a:r>
              <a:rPr lang="it-IT" dirty="0">
                <a:solidFill>
                  <a:schemeClr val="bg1">
                    <a:lumMod val="95000"/>
                    <a:lumOff val="5000"/>
                  </a:schemeClr>
                </a:solidFill>
              </a:rPr>
              <a:t> per il trasferimento e la valorizzazione delle competenze, l’attivazione di percorsi motivazionali e di orientamento e favorire il </a:t>
            </a:r>
            <a:r>
              <a:rPr lang="it-IT" i="1" u="sng" dirty="0">
                <a:solidFill>
                  <a:schemeClr val="bg1">
                    <a:lumMod val="95000"/>
                    <a:lumOff val="5000"/>
                  </a:schemeClr>
                </a:solidFill>
              </a:rPr>
              <a:t>mach domanda e offerta di lavoro</a:t>
            </a:r>
            <a:r>
              <a:rPr lang="it-IT" u="sng" dirty="0">
                <a:solidFill>
                  <a:schemeClr val="bg1">
                    <a:lumMod val="95000"/>
                    <a:lumOff val="5000"/>
                  </a:schemeClr>
                </a:solidFill>
              </a:rPr>
              <a:t>. </a:t>
            </a:r>
          </a:p>
        </p:txBody>
      </p:sp>
      <p:pic>
        <p:nvPicPr>
          <p:cNvPr id="13" name="Immagin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710" y="6216139"/>
            <a:ext cx="588414" cy="559488"/>
          </a:xfrm>
          <a:prstGeom prst="rect">
            <a:avLst/>
          </a:prstGeom>
        </p:spPr>
      </p:pic>
    </p:spTree>
    <p:extLst>
      <p:ext uri="{BB962C8B-B14F-4D97-AF65-F5344CB8AC3E}">
        <p14:creationId xmlns:p14="http://schemas.microsoft.com/office/powerpoint/2010/main" val="108798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208774" y="541910"/>
            <a:ext cx="4453128" cy="461665"/>
          </a:xfrm>
          <a:prstGeom prst="rect">
            <a:avLst/>
          </a:prstGeom>
          <a:noFill/>
        </p:spPr>
        <p:txBody>
          <a:bodyPr wrap="square" rtlCol="0">
            <a:spAutoFit/>
          </a:bodyPr>
          <a:lstStyle/>
          <a:p>
            <a:pPr algn="ctr"/>
            <a:r>
              <a:rPr lang="it-IT" sz="2400" b="1" dirty="0" smtClean="0">
                <a:solidFill>
                  <a:schemeClr val="bg1">
                    <a:lumMod val="95000"/>
                    <a:lumOff val="5000"/>
                  </a:schemeClr>
                </a:solidFill>
                <a:effectLst>
                  <a:outerShdw blurRad="38100" dist="38100" dir="2700000" algn="tl">
                    <a:srgbClr val="000000">
                      <a:alpha val="43137"/>
                    </a:srgbClr>
                  </a:outerShdw>
                </a:effectLst>
              </a:rPr>
              <a:t>PERCORSI LABORATORIALI</a:t>
            </a:r>
            <a:endParaRPr lang="it-IT" sz="2400" b="1" dirty="0">
              <a:solidFill>
                <a:schemeClr val="bg1">
                  <a:lumMod val="95000"/>
                  <a:lumOff val="5000"/>
                </a:schemeClr>
              </a:solidFill>
              <a:effectLst>
                <a:outerShdw blurRad="38100" dist="38100" dir="2700000" algn="tl">
                  <a:srgbClr val="000000">
                    <a:alpha val="43137"/>
                  </a:srgbClr>
                </a:outerShdw>
              </a:effectLst>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717" y="3346113"/>
            <a:ext cx="2607269" cy="1295813"/>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3904" y="4732684"/>
            <a:ext cx="2137998" cy="1336249"/>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8711" y="4849921"/>
            <a:ext cx="2330063" cy="1553375"/>
          </a:xfrm>
          <a:prstGeom prst="rect">
            <a:avLst/>
          </a:prstGeom>
        </p:spPr>
      </p:pic>
      <p:pic>
        <p:nvPicPr>
          <p:cNvPr id="10" name="Immagin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637" y="3756484"/>
            <a:ext cx="3226559" cy="1799051"/>
          </a:xfrm>
          <a:prstGeom prst="rect">
            <a:avLst/>
          </a:prstGeom>
        </p:spPr>
      </p:pic>
      <p:sp>
        <p:nvSpPr>
          <p:cNvPr id="12" name="Rettangolo 11"/>
          <p:cNvSpPr/>
          <p:nvPr/>
        </p:nvSpPr>
        <p:spPr>
          <a:xfrm>
            <a:off x="5641986" y="1095908"/>
            <a:ext cx="6096000" cy="646331"/>
          </a:xfrm>
          <a:prstGeom prst="rect">
            <a:avLst/>
          </a:prstGeom>
          <a:solidFill>
            <a:schemeClr val="accent6">
              <a:lumMod val="20000"/>
              <a:lumOff val="80000"/>
            </a:schemeClr>
          </a:solidFill>
          <a:ln>
            <a:solidFill>
              <a:srgbClr val="CCFFFF"/>
            </a:solidFill>
          </a:ln>
        </p:spPr>
        <p:txBody>
          <a:bodyPr>
            <a:spAutoFit/>
          </a:bodyPr>
          <a:lstStyle/>
          <a:p>
            <a:r>
              <a:rPr lang="it-IT" sz="1200" dirty="0">
                <a:solidFill>
                  <a:schemeClr val="bg1">
                    <a:lumMod val="95000"/>
                    <a:lumOff val="5000"/>
                  </a:schemeClr>
                </a:solidFill>
                <a:latin typeface="Raleway-Regular"/>
              </a:rPr>
              <a:t>percorsi formativi e laboratoriali extracurriculari, </a:t>
            </a:r>
            <a:r>
              <a:rPr lang="it-IT" sz="1200" dirty="0" smtClean="0">
                <a:solidFill>
                  <a:schemeClr val="bg1">
                    <a:lumMod val="95000"/>
                    <a:lumOff val="5000"/>
                  </a:schemeClr>
                </a:solidFill>
                <a:latin typeface="Raleway-Regular"/>
              </a:rPr>
              <a:t>afferenti a </a:t>
            </a:r>
            <a:r>
              <a:rPr lang="it-IT" sz="1200" dirty="0">
                <a:solidFill>
                  <a:schemeClr val="bg1">
                    <a:lumMod val="95000"/>
                    <a:lumOff val="5000"/>
                  </a:schemeClr>
                </a:solidFill>
                <a:latin typeface="Raleway-Regular"/>
              </a:rPr>
              <a:t>diverse discipline e tematiche in coerenza con gli obiettivi specifici </a:t>
            </a:r>
            <a:r>
              <a:rPr lang="it-IT" sz="1200" dirty="0" smtClean="0">
                <a:solidFill>
                  <a:schemeClr val="bg1">
                    <a:lumMod val="95000"/>
                    <a:lumOff val="5000"/>
                  </a:schemeClr>
                </a:solidFill>
                <a:latin typeface="Raleway-Regular"/>
              </a:rPr>
              <a:t>dell’intervento progettato </a:t>
            </a:r>
            <a:r>
              <a:rPr lang="it-IT" sz="1200" dirty="0">
                <a:solidFill>
                  <a:schemeClr val="bg1">
                    <a:lumMod val="95000"/>
                    <a:lumOff val="5000"/>
                  </a:schemeClr>
                </a:solidFill>
                <a:latin typeface="Raleway-Regular"/>
              </a:rPr>
              <a:t>dalla scuola, anche in rete con il </a:t>
            </a:r>
            <a:r>
              <a:rPr lang="it-IT" sz="1200" dirty="0" smtClean="0">
                <a:solidFill>
                  <a:schemeClr val="bg1">
                    <a:lumMod val="95000"/>
                    <a:lumOff val="5000"/>
                  </a:schemeClr>
                </a:solidFill>
                <a:latin typeface="Raleway-Regular"/>
              </a:rPr>
              <a:t>territorio. </a:t>
            </a:r>
            <a:endParaRPr lang="it-IT" sz="3600" dirty="0">
              <a:solidFill>
                <a:schemeClr val="bg1">
                  <a:lumMod val="95000"/>
                  <a:lumOff val="5000"/>
                </a:schemeClr>
              </a:solidFill>
            </a:endParaRPr>
          </a:p>
        </p:txBody>
      </p:sp>
      <p:pic>
        <p:nvPicPr>
          <p:cNvPr id="13" name="Immagin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745" y="2119982"/>
            <a:ext cx="3505200" cy="1304925"/>
          </a:xfrm>
          <a:prstGeom prst="rect">
            <a:avLst/>
          </a:prstGeom>
        </p:spPr>
      </p:pic>
      <p:pic>
        <p:nvPicPr>
          <p:cNvPr id="14" name="Immagin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8354" y="1968511"/>
            <a:ext cx="1424750" cy="2532888"/>
          </a:xfrm>
          <a:prstGeom prst="rect">
            <a:avLst/>
          </a:prstGeom>
        </p:spPr>
      </p:pic>
      <p:pic>
        <p:nvPicPr>
          <p:cNvPr id="15" name="Immagin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96870">
            <a:off x="8816043" y="2023577"/>
            <a:ext cx="2952750" cy="1552575"/>
          </a:xfrm>
          <a:prstGeom prst="rect">
            <a:avLst/>
          </a:prstGeom>
        </p:spPr>
      </p:pic>
      <p:sp>
        <p:nvSpPr>
          <p:cNvPr id="16" name="CasellaDiTesto 15"/>
          <p:cNvSpPr txBox="1"/>
          <p:nvPr/>
        </p:nvSpPr>
        <p:spPr>
          <a:xfrm>
            <a:off x="179374" y="1419073"/>
            <a:ext cx="5239512" cy="400110"/>
          </a:xfrm>
          <a:prstGeom prst="rect">
            <a:avLst/>
          </a:prstGeom>
          <a:noFill/>
        </p:spPr>
        <p:txBody>
          <a:bodyPr wrap="square" rtlCol="0">
            <a:spAutoFit/>
          </a:bodyPr>
          <a:lstStyle/>
          <a:p>
            <a:r>
              <a:rPr lang="it-IT" sz="2000" b="1" i="1" dirty="0" smtClean="0">
                <a:solidFill>
                  <a:schemeClr val="bg1">
                    <a:lumMod val="95000"/>
                    <a:lumOff val="5000"/>
                  </a:schemeClr>
                </a:solidFill>
              </a:rPr>
              <a:t>cinema</a:t>
            </a:r>
            <a:r>
              <a:rPr lang="it-IT" sz="2000" b="1" i="1" dirty="0">
                <a:solidFill>
                  <a:schemeClr val="bg1">
                    <a:lumMod val="95000"/>
                    <a:lumOff val="5000"/>
                  </a:schemeClr>
                </a:solidFill>
              </a:rPr>
              <a:t>, teatro, sport, </a:t>
            </a:r>
            <a:r>
              <a:rPr lang="it-IT" sz="2000" b="1" i="1" dirty="0" smtClean="0">
                <a:solidFill>
                  <a:schemeClr val="bg1">
                    <a:lumMod val="95000"/>
                    <a:lumOff val="5000"/>
                  </a:schemeClr>
                </a:solidFill>
              </a:rPr>
              <a:t>musica…</a:t>
            </a:r>
            <a:endParaRPr lang="it-IT" sz="2000" b="1" i="1" dirty="0">
              <a:solidFill>
                <a:schemeClr val="bg1">
                  <a:lumMod val="95000"/>
                  <a:lumOff val="5000"/>
                </a:schemeClr>
              </a:solidFill>
            </a:endParaRPr>
          </a:p>
        </p:txBody>
      </p:sp>
      <p:pic>
        <p:nvPicPr>
          <p:cNvPr id="17" name="Immagin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7710" y="6216139"/>
            <a:ext cx="588414" cy="559488"/>
          </a:xfrm>
          <a:prstGeom prst="rect">
            <a:avLst/>
          </a:prstGeom>
        </p:spPr>
      </p:pic>
    </p:spTree>
    <p:extLst>
      <p:ext uri="{BB962C8B-B14F-4D97-AF65-F5344CB8AC3E}">
        <p14:creationId xmlns:p14="http://schemas.microsoft.com/office/powerpoint/2010/main" val="1994094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400" b="1" dirty="0">
                <a:solidFill>
                  <a:schemeClr val="bg1"/>
                </a:solidFill>
              </a:rPr>
              <a:t>Percorsi per il potenziamento delle competenze </a:t>
            </a:r>
            <a:br>
              <a:rPr lang="it-IT" sz="2400" b="1" dirty="0">
                <a:solidFill>
                  <a:schemeClr val="bg1"/>
                </a:solidFill>
              </a:rPr>
            </a:br>
            <a:endParaRPr lang="it-IT" sz="2400" b="1" dirty="0"/>
          </a:p>
        </p:txBody>
      </p:sp>
      <p:sp>
        <p:nvSpPr>
          <p:cNvPr id="3" name="Segnaposto contenuto 2"/>
          <p:cNvSpPr>
            <a:spLocks noGrp="1"/>
          </p:cNvSpPr>
          <p:nvPr>
            <p:ph idx="1"/>
          </p:nvPr>
        </p:nvSpPr>
        <p:spPr>
          <a:xfrm>
            <a:off x="4512945" y="2114635"/>
            <a:ext cx="3278505" cy="1453895"/>
          </a:xfrm>
          <a:solidFill>
            <a:schemeClr val="accent5">
              <a:lumMod val="20000"/>
              <a:lumOff val="80000"/>
            </a:schemeClr>
          </a:solidFill>
          <a:ln>
            <a:solidFill>
              <a:schemeClr val="accent4">
                <a:lumMod val="20000"/>
                <a:lumOff val="80000"/>
              </a:schemeClr>
            </a:solidFill>
          </a:ln>
        </p:spPr>
        <p:txBody>
          <a:bodyPr>
            <a:normAutofit fontScale="92500" lnSpcReduction="10000"/>
          </a:bodyPr>
          <a:lstStyle/>
          <a:p>
            <a:pPr marL="0" indent="0" algn="ctr">
              <a:buNone/>
            </a:pPr>
            <a:r>
              <a:rPr lang="it-IT" dirty="0" smtClean="0">
                <a:solidFill>
                  <a:schemeClr val="bg1"/>
                </a:solidFill>
              </a:rPr>
              <a:t>Italiano</a:t>
            </a:r>
          </a:p>
          <a:p>
            <a:pPr marL="0" indent="0" algn="ctr">
              <a:buNone/>
            </a:pPr>
            <a:r>
              <a:rPr lang="it-IT" dirty="0" smtClean="0">
                <a:solidFill>
                  <a:schemeClr val="bg1"/>
                </a:solidFill>
              </a:rPr>
              <a:t>Lingue Straniere</a:t>
            </a:r>
          </a:p>
          <a:p>
            <a:pPr marL="0" indent="0" algn="ctr">
              <a:buNone/>
            </a:pPr>
            <a:r>
              <a:rPr lang="it-IT" dirty="0" smtClean="0">
                <a:solidFill>
                  <a:schemeClr val="bg1"/>
                </a:solidFill>
              </a:rPr>
              <a:t>Matematica e Scienze</a:t>
            </a:r>
          </a:p>
          <a:p>
            <a:pPr marL="0" indent="0" algn="ctr">
              <a:buNone/>
            </a:pPr>
            <a:r>
              <a:rPr lang="it-IT" dirty="0" smtClean="0">
                <a:solidFill>
                  <a:schemeClr val="bg1"/>
                </a:solidFill>
              </a:rPr>
              <a:t>STEM</a:t>
            </a:r>
          </a:p>
        </p:txBody>
      </p:sp>
      <p:sp>
        <p:nvSpPr>
          <p:cNvPr id="4" name="CasellaDiTesto 3"/>
          <p:cNvSpPr txBox="1"/>
          <p:nvPr/>
        </p:nvSpPr>
        <p:spPr>
          <a:xfrm>
            <a:off x="2895600" y="4236267"/>
            <a:ext cx="4713317" cy="461665"/>
          </a:xfrm>
          <a:prstGeom prst="rect">
            <a:avLst/>
          </a:prstGeom>
          <a:noFill/>
        </p:spPr>
        <p:txBody>
          <a:bodyPr wrap="square" rtlCol="0">
            <a:spAutoFit/>
          </a:bodyPr>
          <a:lstStyle/>
          <a:p>
            <a:r>
              <a:rPr lang="it-IT" sz="2400" b="1" dirty="0" smtClean="0">
                <a:solidFill>
                  <a:schemeClr val="bg1"/>
                </a:solidFill>
              </a:rPr>
              <a:t>Orientamento alle famiglie </a:t>
            </a:r>
            <a:endParaRPr lang="it-IT" sz="2400" b="1" dirty="0">
              <a:solidFill>
                <a:schemeClr val="bg1"/>
              </a:solidFill>
            </a:endParaRPr>
          </a:p>
        </p:txBody>
      </p:sp>
      <p:sp>
        <p:nvSpPr>
          <p:cNvPr id="5" name="Rettangolo 4"/>
          <p:cNvSpPr/>
          <p:nvPr/>
        </p:nvSpPr>
        <p:spPr>
          <a:xfrm>
            <a:off x="2895600" y="4846771"/>
            <a:ext cx="8086725" cy="981423"/>
          </a:xfrm>
          <a:prstGeom prst="rect">
            <a:avLst/>
          </a:prstGeom>
        </p:spPr>
        <p:txBody>
          <a:bodyPr wrap="square">
            <a:spAutoFit/>
          </a:bodyPr>
          <a:lstStyle/>
          <a:p>
            <a:pPr algn="just">
              <a:lnSpc>
                <a:spcPct val="107000"/>
              </a:lnSpc>
              <a:spcAft>
                <a:spcPts val="800"/>
              </a:spcAft>
            </a:pPr>
            <a:r>
              <a:rPr lang="it-IT" b="1" dirty="0" smtClean="0">
                <a:solidFill>
                  <a:schemeClr val="bg1">
                    <a:lumMod val="95000"/>
                    <a:lumOff val="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Coinvolgere</a:t>
            </a:r>
            <a:r>
              <a:rPr lang="it-IT" dirty="0" smtClean="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le </a:t>
            </a:r>
            <a:r>
              <a:rPr lang="it-IT"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famiglie nel concorrere al contrasto dell’abbandono scolastico e per favorire una loro </a:t>
            </a:r>
            <a:r>
              <a:rPr lang="it-IT" b="1"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partecipazione attiva </a:t>
            </a:r>
            <a:r>
              <a:rPr lang="it-IT"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sono attuati percorsi di orientamento erogati a piccoli gruppi di genitori.</a:t>
            </a: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710" y="6216139"/>
            <a:ext cx="588414" cy="559488"/>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651" y="4168059"/>
            <a:ext cx="2459949" cy="1740559"/>
          </a:xfrm>
          <a:prstGeom prst="rect">
            <a:avLst/>
          </a:prstGeom>
        </p:spPr>
      </p:pic>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0667" y="2020063"/>
            <a:ext cx="2721569" cy="1647825"/>
          </a:xfrm>
          <a:prstGeom prst="rect">
            <a:avLst/>
          </a:prstGeom>
        </p:spPr>
      </p:pic>
      <p:pic>
        <p:nvPicPr>
          <p:cNvPr id="11"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5535" y="1538183"/>
            <a:ext cx="1969931" cy="1521771"/>
          </a:xfrm>
          <a:prstGeom prst="rect">
            <a:avLst/>
          </a:prstGeom>
        </p:spPr>
      </p:pic>
      <p:pic>
        <p:nvPicPr>
          <p:cNvPr id="12" name="Immagin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9468" y="3173829"/>
            <a:ext cx="1533932" cy="1192132"/>
          </a:xfrm>
          <a:prstGeom prst="rect">
            <a:avLst/>
          </a:prstGeom>
        </p:spPr>
      </p:pic>
      <p:pic>
        <p:nvPicPr>
          <p:cNvPr id="13" name="Immagin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91450" y="3476883"/>
            <a:ext cx="2392308" cy="659947"/>
          </a:xfrm>
          <a:prstGeom prst="rect">
            <a:avLst/>
          </a:prstGeom>
        </p:spPr>
      </p:pic>
      <p:pic>
        <p:nvPicPr>
          <p:cNvPr id="15" name="Immagin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1091" y="6408789"/>
            <a:ext cx="1389156" cy="232261"/>
          </a:xfrm>
          <a:prstGeom prst="rect">
            <a:avLst/>
          </a:prstGeom>
        </p:spPr>
      </p:pic>
    </p:spTree>
    <p:extLst>
      <p:ext uri="{BB962C8B-B14F-4D97-AF65-F5344CB8AC3E}">
        <p14:creationId xmlns:p14="http://schemas.microsoft.com/office/powerpoint/2010/main" val="2059801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solidFill>
                  <a:srgbClr val="0070C0"/>
                </a:solidFill>
              </a:rPr>
              <a:t>Percorsi integrati di formazione linguistico-culturale e viaggi studio all’estero </a:t>
            </a:r>
            <a:endParaRPr lang="it-IT" dirty="0">
              <a:solidFill>
                <a:srgbClr val="0070C0"/>
              </a:solidFill>
            </a:endParaRPr>
          </a:p>
        </p:txBody>
      </p:sp>
      <p:pic>
        <p:nvPicPr>
          <p:cNvPr id="4" name="Segnaposto contenuto 3"/>
          <p:cNvPicPr>
            <a:picLocks noGrp="1" noChangeAspect="1"/>
          </p:cNvPicPr>
          <p:nvPr>
            <p:ph idx="1"/>
          </p:nvPr>
        </p:nvPicPr>
        <p:blipFill>
          <a:blip r:embed="rId2"/>
          <a:stretch>
            <a:fillRect/>
          </a:stretch>
        </p:blipFill>
        <p:spPr>
          <a:xfrm>
            <a:off x="402955" y="1794622"/>
            <a:ext cx="3654145" cy="4805581"/>
          </a:xfrm>
          <a:prstGeom prst="rect">
            <a:avLst/>
          </a:prstGeom>
        </p:spPr>
      </p:pic>
      <p:pic>
        <p:nvPicPr>
          <p:cNvPr id="6" name="Immagine 5"/>
          <p:cNvPicPr>
            <a:picLocks noChangeAspect="1"/>
          </p:cNvPicPr>
          <p:nvPr/>
        </p:nvPicPr>
        <p:blipFill>
          <a:blip r:embed="rId3"/>
          <a:stretch>
            <a:fillRect/>
          </a:stretch>
        </p:blipFill>
        <p:spPr>
          <a:xfrm>
            <a:off x="9032907" y="2251029"/>
            <a:ext cx="2392025" cy="2275956"/>
          </a:xfrm>
          <a:prstGeom prst="rect">
            <a:avLst/>
          </a:prstGeom>
        </p:spPr>
      </p:pic>
      <p:sp>
        <p:nvSpPr>
          <p:cNvPr id="8" name="CasellaDiTesto 7"/>
          <p:cNvSpPr txBox="1"/>
          <p:nvPr/>
        </p:nvSpPr>
        <p:spPr>
          <a:xfrm>
            <a:off x="4733650" y="4097969"/>
            <a:ext cx="3908442" cy="461665"/>
          </a:xfrm>
          <a:prstGeom prst="rect">
            <a:avLst/>
          </a:prstGeom>
          <a:noFill/>
        </p:spPr>
        <p:txBody>
          <a:bodyPr wrap="none" rtlCol="0">
            <a:spAutoFit/>
          </a:bodyPr>
          <a:lstStyle/>
          <a:p>
            <a:r>
              <a:rPr lang="it-IT" sz="2400" i="1" dirty="0" smtClean="0">
                <a:solidFill>
                  <a:schemeClr val="accent1"/>
                </a:solidFill>
                <a:effectLst>
                  <a:outerShdw blurRad="38100" dist="38100" dir="2700000" algn="tl">
                    <a:srgbClr val="000000">
                      <a:alpha val="43137"/>
                    </a:srgbClr>
                  </a:outerShdw>
                </a:effectLst>
              </a:rPr>
              <a:t>Certificazioni linguistiche </a:t>
            </a:r>
            <a:endParaRPr lang="it-IT" sz="2400" i="1" dirty="0">
              <a:solidFill>
                <a:schemeClr val="accent1"/>
              </a:solidFill>
              <a:effectLst>
                <a:outerShdw blurRad="38100" dist="38100" dir="2700000" algn="tl">
                  <a:srgbClr val="000000">
                    <a:alpha val="43137"/>
                  </a:srgbClr>
                </a:outerShdw>
              </a:effectLst>
            </a:endParaRPr>
          </a:p>
        </p:txBody>
      </p:sp>
      <p:sp>
        <p:nvSpPr>
          <p:cNvPr id="9" name="Rettangolo 8"/>
          <p:cNvSpPr/>
          <p:nvPr/>
        </p:nvSpPr>
        <p:spPr>
          <a:xfrm>
            <a:off x="4733650" y="4720614"/>
            <a:ext cx="6096000" cy="1354217"/>
          </a:xfrm>
          <a:prstGeom prst="rect">
            <a:avLst/>
          </a:prstGeom>
        </p:spPr>
        <p:txBody>
          <a:bodyPr>
            <a:spAutoFit/>
          </a:bodyPr>
          <a:lstStyle/>
          <a:p>
            <a:r>
              <a:rPr lang="it-IT" sz="1600" dirty="0">
                <a:solidFill>
                  <a:schemeClr val="bg1"/>
                </a:solidFill>
              </a:rPr>
              <a:t>a più livelli, utilizzati comunemente in tutta Europa e in altri </a:t>
            </a:r>
            <a:r>
              <a:rPr lang="it-IT" sz="1600" dirty="0" smtClean="0">
                <a:solidFill>
                  <a:schemeClr val="bg1"/>
                </a:solidFill>
              </a:rPr>
              <a:t>continenti:</a:t>
            </a:r>
            <a:endParaRPr lang="it-IT" sz="1600" dirty="0">
              <a:solidFill>
                <a:schemeClr val="bg1"/>
              </a:solidFill>
            </a:endParaRPr>
          </a:p>
          <a:p>
            <a:r>
              <a:rPr lang="it-IT" sz="1600" dirty="0">
                <a:solidFill>
                  <a:schemeClr val="bg1"/>
                </a:solidFill>
              </a:rPr>
              <a:t>•	A1 e A2 (livello elementare);</a:t>
            </a:r>
          </a:p>
          <a:p>
            <a:r>
              <a:rPr lang="it-IT" sz="1600" dirty="0">
                <a:solidFill>
                  <a:schemeClr val="bg1"/>
                </a:solidFill>
              </a:rPr>
              <a:t>•	B1 e B2 (livello intermedio);</a:t>
            </a:r>
          </a:p>
          <a:p>
            <a:r>
              <a:rPr lang="it-IT" sz="1600" dirty="0">
                <a:solidFill>
                  <a:schemeClr val="bg1"/>
                </a:solidFill>
              </a:rPr>
              <a:t>•	C1 e C2 (livello avanzato).</a:t>
            </a:r>
          </a:p>
        </p:txBody>
      </p:sp>
      <p:sp>
        <p:nvSpPr>
          <p:cNvPr id="10" name="Rettangolo 9"/>
          <p:cNvSpPr/>
          <p:nvPr/>
        </p:nvSpPr>
        <p:spPr>
          <a:xfrm>
            <a:off x="4733650" y="6268460"/>
            <a:ext cx="6096000" cy="276999"/>
          </a:xfrm>
          <a:prstGeom prst="rect">
            <a:avLst/>
          </a:prstGeom>
        </p:spPr>
        <p:txBody>
          <a:bodyPr>
            <a:spAutoFit/>
          </a:bodyPr>
          <a:lstStyle/>
          <a:p>
            <a:r>
              <a:rPr lang="it-IT" sz="1200" dirty="0">
                <a:solidFill>
                  <a:schemeClr val="bg1"/>
                </a:solidFill>
              </a:rPr>
              <a:t>riferimento al Quadro Comune Europeo di Riferimento per le lingue (</a:t>
            </a:r>
            <a:r>
              <a:rPr lang="it-IT" sz="1200" dirty="0" smtClean="0">
                <a:solidFill>
                  <a:schemeClr val="bg1"/>
                </a:solidFill>
              </a:rPr>
              <a:t>QCER)</a:t>
            </a:r>
            <a:endParaRPr lang="it-IT" sz="1200" dirty="0">
              <a:solidFill>
                <a:schemeClr val="bg1"/>
              </a:solidFill>
            </a:endParaRPr>
          </a:p>
        </p:txBody>
      </p:sp>
    </p:spTree>
    <p:extLst>
      <p:ext uri="{BB962C8B-B14F-4D97-AF65-F5344CB8AC3E}">
        <p14:creationId xmlns:p14="http://schemas.microsoft.com/office/powerpoint/2010/main" val="1409653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r="-141" b="5728"/>
          <a:stretch/>
        </p:blipFill>
        <p:spPr>
          <a:xfrm>
            <a:off x="4709160" y="1250251"/>
            <a:ext cx="7086600" cy="4364166"/>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9125" y="4392454"/>
            <a:ext cx="1556323" cy="1556323"/>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895" y="1620870"/>
            <a:ext cx="1673041" cy="1537144"/>
          </a:xfrm>
          <a:prstGeom prst="rect">
            <a:avLst/>
          </a:prstGeom>
        </p:spPr>
      </p:pic>
      <p:sp>
        <p:nvSpPr>
          <p:cNvPr id="8" name="CasellaDiTesto 7"/>
          <p:cNvSpPr txBox="1"/>
          <p:nvPr/>
        </p:nvSpPr>
        <p:spPr>
          <a:xfrm>
            <a:off x="4565904" y="420541"/>
            <a:ext cx="7626096" cy="1200329"/>
          </a:xfrm>
          <a:prstGeom prst="rect">
            <a:avLst/>
          </a:prstGeom>
          <a:noFill/>
        </p:spPr>
        <p:txBody>
          <a:bodyPr wrap="square" rtlCol="0">
            <a:spAutoFit/>
          </a:bodyPr>
          <a:lstStyle/>
          <a:p>
            <a:r>
              <a:rPr lang="it-IT" dirty="0" smtClean="0">
                <a:solidFill>
                  <a:srgbClr val="000000"/>
                </a:solidFill>
              </a:rPr>
              <a:t>Fondazione </a:t>
            </a:r>
            <a:r>
              <a:rPr lang="it-IT" dirty="0" err="1" smtClean="0">
                <a:solidFill>
                  <a:srgbClr val="000000"/>
                </a:solidFill>
              </a:rPr>
              <a:t>Cultura&amp;Innovazione</a:t>
            </a:r>
            <a:r>
              <a:rPr lang="it-IT" dirty="0" smtClean="0">
                <a:solidFill>
                  <a:srgbClr val="000000"/>
                </a:solidFill>
              </a:rPr>
              <a:t> è un </a:t>
            </a:r>
            <a:r>
              <a:rPr lang="it-IT" dirty="0" err="1" smtClean="0">
                <a:solidFill>
                  <a:srgbClr val="000000"/>
                </a:solidFill>
              </a:rPr>
              <a:t>Huawei</a:t>
            </a:r>
            <a:r>
              <a:rPr lang="it-IT" dirty="0" smtClean="0">
                <a:solidFill>
                  <a:srgbClr val="000000"/>
                </a:solidFill>
              </a:rPr>
              <a:t> </a:t>
            </a:r>
            <a:r>
              <a:rPr lang="it-IT" b="1" u="sng" dirty="0" smtClean="0">
                <a:solidFill>
                  <a:srgbClr val="000000"/>
                </a:solidFill>
              </a:rPr>
              <a:t>ITC ACADEMY – </a:t>
            </a:r>
            <a:endParaRPr lang="it-IT" b="1" u="sng" dirty="0">
              <a:solidFill>
                <a:srgbClr val="000000"/>
              </a:solidFill>
            </a:endParaRPr>
          </a:p>
          <a:p>
            <a:r>
              <a:rPr lang="it-IT" dirty="0">
                <a:solidFill>
                  <a:srgbClr val="222222"/>
                </a:solidFill>
                <a:latin typeface="Work Sans"/>
              </a:rPr>
              <a:t>per la formazione </a:t>
            </a:r>
            <a:r>
              <a:rPr lang="it-IT" dirty="0" smtClean="0">
                <a:solidFill>
                  <a:srgbClr val="222222"/>
                </a:solidFill>
                <a:latin typeface="Work Sans"/>
              </a:rPr>
              <a:t>finalizzato al conseguimento di certificazioni </a:t>
            </a:r>
            <a:r>
              <a:rPr lang="it-IT" dirty="0" err="1" smtClean="0">
                <a:solidFill>
                  <a:srgbClr val="222222"/>
                </a:solidFill>
                <a:latin typeface="Work Sans"/>
              </a:rPr>
              <a:t>huawei</a:t>
            </a:r>
            <a:r>
              <a:rPr lang="it-IT" dirty="0" smtClean="0">
                <a:solidFill>
                  <a:srgbClr val="222222"/>
                </a:solidFill>
                <a:latin typeface="Work Sans"/>
              </a:rPr>
              <a:t> (spendibili anche nel mondo del lavoro) su svariati temi legati al mondo </a:t>
            </a:r>
            <a:r>
              <a:rPr lang="it-IT" b="1" dirty="0" smtClean="0">
                <a:solidFill>
                  <a:srgbClr val="222222"/>
                </a:solidFill>
                <a:latin typeface="Work Sans"/>
              </a:rPr>
              <a:t>DIGITALE!</a:t>
            </a:r>
            <a:endParaRPr lang="it-IT" b="1" dirty="0">
              <a:solidFill>
                <a:srgbClr val="000000"/>
              </a:solidFill>
            </a:endParaRPr>
          </a:p>
        </p:txBody>
      </p:sp>
      <p:sp>
        <p:nvSpPr>
          <p:cNvPr id="9" name="CasellaDiTesto 8"/>
          <p:cNvSpPr txBox="1"/>
          <p:nvPr/>
        </p:nvSpPr>
        <p:spPr>
          <a:xfrm>
            <a:off x="1975936" y="1988915"/>
            <a:ext cx="2728444" cy="923330"/>
          </a:xfrm>
          <a:prstGeom prst="rect">
            <a:avLst/>
          </a:prstGeom>
          <a:noFill/>
        </p:spPr>
        <p:txBody>
          <a:bodyPr wrap="square" rtlCol="0">
            <a:spAutoFit/>
          </a:bodyPr>
          <a:lstStyle/>
          <a:p>
            <a:pPr algn="ctr"/>
            <a:r>
              <a:rPr lang="it-IT" b="1" dirty="0" smtClean="0">
                <a:solidFill>
                  <a:srgbClr val="000000"/>
                </a:solidFill>
                <a:effectLst>
                  <a:outerShdw blurRad="38100" dist="38100" dir="2700000" algn="tl">
                    <a:srgbClr val="000000">
                      <a:alpha val="43137"/>
                    </a:srgbClr>
                  </a:outerShdw>
                </a:effectLst>
              </a:rPr>
              <a:t>Pluripremiati come ICT ACADEMY nel 2021 per l’Italia</a:t>
            </a:r>
            <a:endParaRPr lang="it-IT" b="1" dirty="0">
              <a:solidFill>
                <a:srgbClr val="000000"/>
              </a:solidFill>
              <a:effectLst>
                <a:outerShdw blurRad="38100" dist="38100" dir="2700000" algn="tl">
                  <a:srgbClr val="000000">
                    <a:alpha val="43137"/>
                  </a:srgbClr>
                </a:outerShdw>
              </a:effectLst>
            </a:endParaRPr>
          </a:p>
        </p:txBody>
      </p:sp>
      <p:pic>
        <p:nvPicPr>
          <p:cNvPr id="10" name="Immagin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7998" y="4831400"/>
            <a:ext cx="2001297" cy="1261234"/>
          </a:xfrm>
          <a:prstGeom prst="rect">
            <a:avLst/>
          </a:prstGeom>
        </p:spPr>
      </p:pic>
      <p:pic>
        <p:nvPicPr>
          <p:cNvPr id="11" name="Immagin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895" y="3744529"/>
            <a:ext cx="2218564" cy="1474421"/>
          </a:xfrm>
          <a:prstGeom prst="rect">
            <a:avLst/>
          </a:prstGeom>
        </p:spPr>
      </p:pic>
      <p:pic>
        <p:nvPicPr>
          <p:cNvPr id="12" name="Immagin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710" y="6216139"/>
            <a:ext cx="588414" cy="559488"/>
          </a:xfrm>
          <a:prstGeom prst="rect">
            <a:avLst/>
          </a:prstGeom>
        </p:spPr>
      </p:pic>
      <p:pic>
        <p:nvPicPr>
          <p:cNvPr id="2" name="Immagin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7347" y="6174545"/>
            <a:ext cx="1068589" cy="601081"/>
          </a:xfrm>
          <a:prstGeom prst="rect">
            <a:avLst/>
          </a:prstGeom>
        </p:spPr>
      </p:pic>
    </p:spTree>
    <p:extLst>
      <p:ext uri="{BB962C8B-B14F-4D97-AF65-F5344CB8AC3E}">
        <p14:creationId xmlns:p14="http://schemas.microsoft.com/office/powerpoint/2010/main" val="1634358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1" y="-587"/>
            <a:ext cx="1731027" cy="1731027"/>
          </a:xfrm>
          <a:prstGeom prst="rect">
            <a:avLst/>
          </a:prstGeom>
        </p:spPr>
      </p:pic>
      <p:sp>
        <p:nvSpPr>
          <p:cNvPr id="2" name="Titolo 1"/>
          <p:cNvSpPr>
            <a:spLocks noGrp="1"/>
          </p:cNvSpPr>
          <p:nvPr>
            <p:ph type="title"/>
          </p:nvPr>
        </p:nvSpPr>
        <p:spPr>
          <a:xfrm>
            <a:off x="621775" y="366824"/>
            <a:ext cx="10571998" cy="970450"/>
          </a:xfrm>
        </p:spPr>
        <p:txBody>
          <a:bodyPr/>
          <a:lstStyle/>
          <a:p>
            <a:r>
              <a:rPr lang="it-IT" dirty="0" smtClean="0">
                <a:solidFill>
                  <a:schemeClr val="bg1"/>
                </a:solidFill>
              </a:rPr>
              <a:t>Certificazione robotica</a:t>
            </a:r>
            <a:endParaRPr lang="it-IT" dirty="0">
              <a:solidFill>
                <a:schemeClr val="bg1"/>
              </a:solidFill>
            </a:endParaRPr>
          </a:p>
        </p:txBody>
      </p:sp>
      <p:pic>
        <p:nvPicPr>
          <p:cNvPr id="20" name="Immagin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1902" y="3226933"/>
            <a:ext cx="2670098" cy="3560131"/>
          </a:xfrm>
          <a:prstGeom prst="rect">
            <a:avLst/>
          </a:prstGeom>
        </p:spPr>
      </p:pic>
      <p:pic>
        <p:nvPicPr>
          <p:cNvPr id="10" name="Immagin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7456" y="1243773"/>
            <a:ext cx="3354480" cy="1886895"/>
          </a:xfrm>
          <a:prstGeom prst="rect">
            <a:avLst/>
          </a:prstGeom>
        </p:spPr>
      </p:pic>
      <p:pic>
        <p:nvPicPr>
          <p:cNvPr id="14" name="Immagin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5483" y="3569903"/>
            <a:ext cx="2413530" cy="1810148"/>
          </a:xfrm>
          <a:prstGeom prst="rect">
            <a:avLst/>
          </a:prstGeom>
        </p:spPr>
      </p:pic>
      <p:pic>
        <p:nvPicPr>
          <p:cNvPr id="15" name="Immagin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672" y="2495649"/>
            <a:ext cx="2547298" cy="1699709"/>
          </a:xfrm>
          <a:prstGeom prst="rect">
            <a:avLst/>
          </a:prstGeom>
        </p:spPr>
      </p:pic>
      <p:pic>
        <p:nvPicPr>
          <p:cNvPr id="16" name="Immagin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4348" y="1306115"/>
            <a:ext cx="4229454" cy="2379068"/>
          </a:xfrm>
          <a:prstGeom prst="rect">
            <a:avLst/>
          </a:prstGeom>
        </p:spPr>
      </p:pic>
      <p:sp>
        <p:nvSpPr>
          <p:cNvPr id="17" name="Rettangolo 16"/>
          <p:cNvSpPr/>
          <p:nvPr/>
        </p:nvSpPr>
        <p:spPr>
          <a:xfrm>
            <a:off x="4916821" y="3923855"/>
            <a:ext cx="4398264" cy="1754326"/>
          </a:xfrm>
          <a:prstGeom prst="rect">
            <a:avLst/>
          </a:prstGeom>
        </p:spPr>
        <p:txBody>
          <a:bodyPr wrap="square">
            <a:spAutoFit/>
          </a:bodyPr>
          <a:lstStyle/>
          <a:p>
            <a:pPr algn="r"/>
            <a:r>
              <a:rPr lang="it-IT" dirty="0" smtClean="0">
                <a:solidFill>
                  <a:srgbClr val="222222"/>
                </a:solidFill>
                <a:latin typeface="Work Sans"/>
              </a:rPr>
              <a:t>Fondazione </a:t>
            </a:r>
            <a:r>
              <a:rPr lang="it-IT" dirty="0" err="1" smtClean="0">
                <a:solidFill>
                  <a:srgbClr val="222222"/>
                </a:solidFill>
                <a:latin typeface="Work Sans"/>
              </a:rPr>
              <a:t>Cultura&amp;Innovazione</a:t>
            </a:r>
            <a:r>
              <a:rPr lang="it-IT" dirty="0" smtClean="0">
                <a:solidFill>
                  <a:srgbClr val="222222"/>
                </a:solidFill>
                <a:latin typeface="Work Sans"/>
              </a:rPr>
              <a:t> </a:t>
            </a:r>
            <a:r>
              <a:rPr lang="it-IT" dirty="0">
                <a:solidFill>
                  <a:srgbClr val="222222"/>
                </a:solidFill>
                <a:latin typeface="Work Sans"/>
              </a:rPr>
              <a:t>è </a:t>
            </a:r>
            <a:r>
              <a:rPr lang="it-IT" b="1" u="sng" dirty="0">
                <a:solidFill>
                  <a:srgbClr val="222222"/>
                </a:solidFill>
                <a:effectLst>
                  <a:outerShdw blurRad="38100" dist="38100" dir="2700000" algn="tl">
                    <a:srgbClr val="000000">
                      <a:alpha val="43137"/>
                    </a:srgbClr>
                  </a:outerShdw>
                </a:effectLst>
                <a:latin typeface="Work Sans"/>
              </a:rPr>
              <a:t>TEST Center </a:t>
            </a:r>
            <a:r>
              <a:rPr lang="it-IT" dirty="0" smtClean="0">
                <a:solidFill>
                  <a:srgbClr val="222222"/>
                </a:solidFill>
                <a:latin typeface="Work Sans"/>
              </a:rPr>
              <a:t>per la formazione e lo </a:t>
            </a:r>
            <a:r>
              <a:rPr lang="it-IT" dirty="0">
                <a:solidFill>
                  <a:srgbClr val="222222"/>
                </a:solidFill>
                <a:latin typeface="Work Sans"/>
              </a:rPr>
              <a:t>svolgimento degli esami riguardanti l’ottenimento del </a:t>
            </a:r>
            <a:r>
              <a:rPr lang="it-IT" b="1" dirty="0">
                <a:solidFill>
                  <a:srgbClr val="FF0000"/>
                </a:solidFill>
                <a:latin typeface="Work Sans"/>
              </a:rPr>
              <a:t>“Patentino della robotica”</a:t>
            </a:r>
            <a:r>
              <a:rPr lang="it-IT" dirty="0">
                <a:solidFill>
                  <a:srgbClr val="222222"/>
                </a:solidFill>
                <a:latin typeface="Work Sans"/>
              </a:rPr>
              <a:t> nato dalla collaborazione di </a:t>
            </a:r>
            <a:r>
              <a:rPr lang="it-IT" i="1" dirty="0" err="1">
                <a:solidFill>
                  <a:srgbClr val="222222"/>
                </a:solidFill>
                <a:latin typeface="Work Sans"/>
              </a:rPr>
              <a:t>Pearson</a:t>
            </a:r>
            <a:r>
              <a:rPr lang="it-IT" i="1" dirty="0">
                <a:solidFill>
                  <a:srgbClr val="222222"/>
                </a:solidFill>
                <a:latin typeface="Work Sans"/>
              </a:rPr>
              <a:t> e </a:t>
            </a:r>
            <a:r>
              <a:rPr lang="it-IT" i="1" dirty="0" err="1">
                <a:solidFill>
                  <a:srgbClr val="222222"/>
                </a:solidFill>
                <a:latin typeface="Work Sans"/>
              </a:rPr>
              <a:t>Comau</a:t>
            </a:r>
            <a:r>
              <a:rPr lang="it-IT" i="1" dirty="0">
                <a:solidFill>
                  <a:srgbClr val="222222"/>
                </a:solidFill>
                <a:latin typeface="Work Sans"/>
              </a:rPr>
              <a:t>.</a:t>
            </a:r>
            <a:endParaRPr lang="it-IT" i="1" dirty="0"/>
          </a:p>
        </p:txBody>
      </p:sp>
      <p:pic>
        <p:nvPicPr>
          <p:cNvPr id="12" name="Immagin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710" y="6216139"/>
            <a:ext cx="588414" cy="559488"/>
          </a:xfrm>
          <a:prstGeom prst="rect">
            <a:avLst/>
          </a:prstGeom>
        </p:spPr>
      </p:pic>
      <p:pic>
        <p:nvPicPr>
          <p:cNvPr id="3" name="Immagin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2941" y="6440715"/>
            <a:ext cx="1389156" cy="232261"/>
          </a:xfrm>
          <a:prstGeom prst="rect">
            <a:avLst/>
          </a:prstGeom>
        </p:spPr>
      </p:pic>
      <p:pic>
        <p:nvPicPr>
          <p:cNvPr id="4" name="Immagin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9449" y="6060513"/>
            <a:ext cx="631041" cy="760404"/>
          </a:xfrm>
          <a:prstGeom prst="rect">
            <a:avLst/>
          </a:prstGeom>
        </p:spPr>
      </p:pic>
    </p:spTree>
    <p:extLst>
      <p:ext uri="{BB962C8B-B14F-4D97-AF65-F5344CB8AC3E}">
        <p14:creationId xmlns:p14="http://schemas.microsoft.com/office/powerpoint/2010/main" val="9752901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04744" y="158640"/>
            <a:ext cx="8610600" cy="1293028"/>
          </a:xfrm>
        </p:spPr>
        <p:txBody>
          <a:bodyPr/>
          <a:lstStyle/>
          <a:p>
            <a:r>
              <a:rPr lang="it-IT" dirty="0" smtClean="0">
                <a:solidFill>
                  <a:srgbClr val="000000"/>
                </a:solidFill>
              </a:rPr>
              <a:t>Big data  </a:t>
            </a:r>
            <a:br>
              <a:rPr lang="it-IT" dirty="0" smtClean="0">
                <a:solidFill>
                  <a:srgbClr val="000000"/>
                </a:solidFill>
              </a:rPr>
            </a:br>
            <a:r>
              <a:rPr lang="it-IT" dirty="0" smtClean="0">
                <a:solidFill>
                  <a:srgbClr val="000000"/>
                </a:solidFill>
              </a:rPr>
              <a:t>INTELLIGENZA ARTIFICIALE</a:t>
            </a:r>
            <a:endParaRPr lang="it-IT" dirty="0">
              <a:solidFill>
                <a:srgbClr val="000000"/>
              </a:solidFill>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811768" cy="1581913"/>
          </a:xfrm>
          <a:prstGeom prst="rect">
            <a:avLst/>
          </a:prstGeom>
        </p:spPr>
      </p:pic>
      <p:sp>
        <p:nvSpPr>
          <p:cNvPr id="4" name="CasellaDiTesto 3"/>
          <p:cNvSpPr txBox="1"/>
          <p:nvPr/>
        </p:nvSpPr>
        <p:spPr>
          <a:xfrm>
            <a:off x="4118556" y="1432528"/>
            <a:ext cx="7563220" cy="338554"/>
          </a:xfrm>
          <a:prstGeom prst="rect">
            <a:avLst/>
          </a:prstGeom>
          <a:noFill/>
        </p:spPr>
        <p:txBody>
          <a:bodyPr wrap="square" rtlCol="0">
            <a:spAutoFit/>
          </a:bodyPr>
          <a:lstStyle/>
          <a:p>
            <a:pPr algn="ctr"/>
            <a:r>
              <a:rPr lang="it-IT" sz="1600" i="1" dirty="0" smtClean="0">
                <a:solidFill>
                  <a:srgbClr val="000000"/>
                </a:solidFill>
              </a:rPr>
              <a:t>Costruzione di percorsi di </a:t>
            </a:r>
            <a:r>
              <a:rPr lang="it-IT" sz="1600" b="1" i="1" dirty="0" smtClean="0">
                <a:solidFill>
                  <a:srgbClr val="000000"/>
                </a:solidFill>
              </a:rPr>
              <a:t>Machine Learning </a:t>
            </a:r>
            <a:r>
              <a:rPr lang="it-IT" sz="1600" i="1" dirty="0" smtClean="0">
                <a:solidFill>
                  <a:srgbClr val="000000"/>
                </a:solidFill>
              </a:rPr>
              <a:t>in ambito multidisciplinare</a:t>
            </a:r>
          </a:p>
        </p:txBody>
      </p:sp>
      <p:sp>
        <p:nvSpPr>
          <p:cNvPr id="5" name="Rettangolo 4"/>
          <p:cNvSpPr/>
          <p:nvPr/>
        </p:nvSpPr>
        <p:spPr>
          <a:xfrm>
            <a:off x="487680" y="4570263"/>
            <a:ext cx="2694432" cy="1077218"/>
          </a:xfrm>
          <a:prstGeom prst="rect">
            <a:avLst/>
          </a:prstGeom>
          <a:solidFill>
            <a:schemeClr val="accent3">
              <a:lumMod val="20000"/>
              <a:lumOff val="80000"/>
            </a:schemeClr>
          </a:solidFill>
          <a:ln>
            <a:solidFill>
              <a:schemeClr val="accent2">
                <a:lumMod val="75000"/>
              </a:schemeClr>
            </a:solidFill>
          </a:ln>
        </p:spPr>
        <p:txBody>
          <a:bodyPr wrap="square">
            <a:spAutoFit/>
          </a:bodyPr>
          <a:lstStyle/>
          <a:p>
            <a:pPr marL="139700">
              <a:spcAft>
                <a:spcPts val="0"/>
              </a:spcAft>
            </a:pPr>
            <a:r>
              <a:rPr lang="it-IT" sz="1600" dirty="0" smtClean="0">
                <a:solidFill>
                  <a:srgbClr val="000000"/>
                </a:solidFill>
                <a:latin typeface="Calibri" panose="020F0502020204030204" pitchFamily="34" charset="0"/>
                <a:ea typeface="Cambria" panose="02040503050406030204" pitchFamily="18" charset="0"/>
                <a:cs typeface="Cambria" panose="02040503050406030204" pitchFamily="18" charset="0"/>
              </a:rPr>
              <a:t>I dati acquisiti vengono trasferiti, memorizzati e successivamente inviati ad un </a:t>
            </a:r>
            <a:r>
              <a:rPr lang="it-IT" sz="1600" b="1" dirty="0" smtClean="0">
                <a:solidFill>
                  <a:srgbClr val="000000"/>
                </a:solidFill>
                <a:latin typeface="Calibri" panose="020F0502020204030204" pitchFamily="34" charset="0"/>
                <a:ea typeface="Cambria" panose="02040503050406030204" pitchFamily="18" charset="0"/>
                <a:cs typeface="Cambria" panose="02040503050406030204" pitchFamily="18" charset="0"/>
              </a:rPr>
              <a:t>Server.</a:t>
            </a:r>
            <a:r>
              <a:rPr lang="it-IT" sz="1600" dirty="0" smtClean="0">
                <a:solidFill>
                  <a:srgbClr val="000000"/>
                </a:solidFill>
                <a:latin typeface="Calibri" panose="020F0502020204030204" pitchFamily="34" charset="0"/>
                <a:ea typeface="Cambria" panose="02040503050406030204" pitchFamily="18" charset="0"/>
                <a:cs typeface="Cambria" panose="02040503050406030204" pitchFamily="18" charset="0"/>
              </a:rPr>
              <a:t> </a:t>
            </a:r>
            <a:endParaRPr lang="it-IT" sz="1400" dirty="0" smtClean="0">
              <a:solidFill>
                <a:srgbClr val="000000"/>
              </a:solidFill>
              <a:latin typeface="Cambria" panose="02040503050406030204" pitchFamily="18" charset="0"/>
              <a:ea typeface="Cambria" panose="02040503050406030204" pitchFamily="18" charset="0"/>
              <a:cs typeface="Cambria" panose="02040503050406030204" pitchFamily="18" charset="0"/>
            </a:endParaRPr>
          </a:p>
        </p:txBody>
      </p:sp>
      <p:sp>
        <p:nvSpPr>
          <p:cNvPr id="6" name="Rettangolo 5"/>
          <p:cNvSpPr/>
          <p:nvPr/>
        </p:nvSpPr>
        <p:spPr>
          <a:xfrm>
            <a:off x="7400925" y="4145141"/>
            <a:ext cx="4280851" cy="1477328"/>
          </a:xfrm>
          <a:prstGeom prst="rect">
            <a:avLst/>
          </a:prstGeom>
          <a:ln>
            <a:solidFill>
              <a:srgbClr val="FF5050"/>
            </a:solidFill>
          </a:ln>
        </p:spPr>
        <p:txBody>
          <a:bodyPr wrap="square">
            <a:spAutoFit/>
          </a:bodyPr>
          <a:lstStyle/>
          <a:p>
            <a:pPr algn="ctr"/>
            <a:r>
              <a:rPr lang="it-IT" dirty="0">
                <a:solidFill>
                  <a:srgbClr val="000000"/>
                </a:solidFill>
                <a:latin typeface="Times New Roman" panose="02020603050405020304" pitchFamily="18" charset="0"/>
                <a:ea typeface="Calibri" panose="020F0502020204030204" pitchFamily="34" charset="0"/>
              </a:rPr>
              <a:t>Sfrutta dunque la </a:t>
            </a:r>
            <a:r>
              <a:rPr lang="it-IT" b="1" u="sng"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matematica</a:t>
            </a:r>
            <a:r>
              <a:rPr lang="it-IT" dirty="0">
                <a:solidFill>
                  <a:srgbClr val="000000"/>
                </a:solidFill>
                <a:latin typeface="Times New Roman" panose="02020603050405020304" pitchFamily="18" charset="0"/>
                <a:ea typeface="Calibri" panose="020F0502020204030204" pitchFamily="34" charset="0"/>
              </a:rPr>
              <a:t> per </a:t>
            </a:r>
            <a:r>
              <a:rPr lang="it-IT" dirty="0" smtClean="0">
                <a:solidFill>
                  <a:srgbClr val="000000"/>
                </a:solidFill>
                <a:latin typeface="Times New Roman" panose="02020603050405020304" pitchFamily="18" charset="0"/>
                <a:ea typeface="Calibri" panose="020F0502020204030204" pitchFamily="34" charset="0"/>
              </a:rPr>
              <a:t>convertire </a:t>
            </a:r>
            <a:r>
              <a:rPr lang="it-IT" dirty="0">
                <a:solidFill>
                  <a:srgbClr val="000000"/>
                </a:solidFill>
                <a:latin typeface="Times New Roman" panose="02020603050405020304" pitchFamily="18" charset="0"/>
                <a:ea typeface="Calibri" panose="020F0502020204030204" pitchFamily="34" charset="0"/>
              </a:rPr>
              <a:t>in un format complesso, portabile ed immediatamente interrogabile che ottimizza l’archiviazione, distribuzione e la fruizione dei dati.</a:t>
            </a:r>
            <a:endParaRPr lang="it-IT" dirty="0">
              <a:solidFill>
                <a:srgbClr val="000000"/>
              </a:solidFill>
            </a:endParaRPr>
          </a:p>
        </p:txBody>
      </p:sp>
      <p:sp>
        <p:nvSpPr>
          <p:cNvPr id="7" name="Rettangolo 6"/>
          <p:cNvSpPr/>
          <p:nvPr/>
        </p:nvSpPr>
        <p:spPr>
          <a:xfrm>
            <a:off x="4404994" y="2053075"/>
            <a:ext cx="7110349" cy="1569660"/>
          </a:xfrm>
          <a:prstGeom prst="rect">
            <a:avLst/>
          </a:prstGeom>
          <a:ln>
            <a:solidFill>
              <a:schemeClr val="accent6">
                <a:lumMod val="50000"/>
              </a:schemeClr>
            </a:solidFill>
          </a:ln>
        </p:spPr>
        <p:txBody>
          <a:bodyPr wrap="square">
            <a:spAutoFit/>
          </a:bodyPr>
          <a:lstStyle/>
          <a:p>
            <a:r>
              <a:rPr lang="it-IT" sz="1600" dirty="0">
                <a:solidFill>
                  <a:srgbClr val="000000"/>
                </a:solidFill>
                <a:latin typeface="Times New Roman" panose="02020603050405020304" pitchFamily="18" charset="0"/>
                <a:ea typeface="Calibri" panose="020F0502020204030204" pitchFamily="34" charset="0"/>
              </a:rPr>
              <a:t>La soluzione tecnologica si basa sull’intelligenza </a:t>
            </a:r>
            <a:r>
              <a:rPr lang="it-IT" sz="1600" dirty="0" smtClean="0">
                <a:solidFill>
                  <a:srgbClr val="000000"/>
                </a:solidFill>
                <a:latin typeface="Times New Roman" panose="02020603050405020304" pitchFamily="18" charset="0"/>
                <a:ea typeface="Calibri" panose="020F0502020204030204" pitchFamily="34" charset="0"/>
              </a:rPr>
              <a:t>artificiale che </a:t>
            </a:r>
            <a:r>
              <a:rPr lang="it-IT" sz="1600" dirty="0">
                <a:solidFill>
                  <a:srgbClr val="000000"/>
                </a:solidFill>
                <a:latin typeface="Times New Roman" panose="02020603050405020304" pitchFamily="18" charset="0"/>
                <a:ea typeface="Calibri" panose="020F0502020204030204" pitchFamily="34" charset="0"/>
              </a:rPr>
              <a:t>permette di collegare, analizzare e leggere </a:t>
            </a:r>
            <a:r>
              <a:rPr lang="it-IT" sz="1600" dirty="0" smtClean="0">
                <a:solidFill>
                  <a:srgbClr val="000000"/>
                </a:solidFill>
                <a:latin typeface="Times New Roman" panose="02020603050405020304" pitchFamily="18" charset="0"/>
                <a:ea typeface="Calibri" panose="020F0502020204030204" pitchFamily="34" charset="0"/>
              </a:rPr>
              <a:t>qualsiasi </a:t>
            </a:r>
            <a:r>
              <a:rPr lang="it-IT" sz="1600" dirty="0">
                <a:solidFill>
                  <a:srgbClr val="000000"/>
                </a:solidFill>
                <a:latin typeface="Times New Roman" panose="02020603050405020304" pitchFamily="18" charset="0"/>
                <a:ea typeface="Calibri" panose="020F0502020204030204" pitchFamily="34" charset="0"/>
              </a:rPr>
              <a:t>fonte di file </a:t>
            </a:r>
            <a:r>
              <a:rPr lang="it-IT" sz="1600" dirty="0" smtClean="0">
                <a:solidFill>
                  <a:srgbClr val="000000"/>
                </a:solidFill>
                <a:latin typeface="Times New Roman" panose="02020603050405020304" pitchFamily="18" charset="0"/>
                <a:ea typeface="Calibri" panose="020F0502020204030204" pitchFamily="34" charset="0"/>
              </a:rPr>
              <a:t>compresso, </a:t>
            </a:r>
            <a:r>
              <a:rPr lang="it-IT" sz="1600" dirty="0">
                <a:solidFill>
                  <a:srgbClr val="000000"/>
                </a:solidFill>
                <a:latin typeface="Times New Roman" panose="02020603050405020304" pitchFamily="18" charset="0"/>
                <a:ea typeface="Calibri" panose="020F0502020204030204" pitchFamily="34" charset="0"/>
              </a:rPr>
              <a:t>veloce e versatile</a:t>
            </a:r>
            <a:r>
              <a:rPr lang="it-IT" sz="1600" dirty="0" smtClean="0">
                <a:solidFill>
                  <a:srgbClr val="000000"/>
                </a:solidFill>
                <a:latin typeface="Times New Roman" panose="02020603050405020304" pitchFamily="18" charset="0"/>
                <a:ea typeface="Calibri" panose="020F0502020204030204" pitchFamily="34" charset="0"/>
              </a:rPr>
              <a:t>.</a:t>
            </a:r>
            <a:br>
              <a:rPr lang="it-IT" sz="1600" dirty="0" smtClean="0">
                <a:solidFill>
                  <a:srgbClr val="000000"/>
                </a:solidFill>
                <a:latin typeface="Times New Roman" panose="02020603050405020304" pitchFamily="18" charset="0"/>
                <a:ea typeface="Calibri" panose="020F0502020204030204" pitchFamily="34" charset="0"/>
              </a:rPr>
            </a:br>
            <a:r>
              <a:rPr lang="it-IT" sz="1600" dirty="0">
                <a:solidFill>
                  <a:srgbClr val="000000"/>
                </a:solidFill>
                <a:latin typeface="Times New Roman" panose="02020603050405020304" pitchFamily="18" charset="0"/>
                <a:ea typeface="Calibri" panose="020F0502020204030204" pitchFamily="34" charset="0"/>
              </a:rPr>
              <a:t/>
            </a:r>
            <a:br>
              <a:rPr lang="it-IT" sz="1600" dirty="0">
                <a:solidFill>
                  <a:srgbClr val="000000"/>
                </a:solidFill>
                <a:latin typeface="Times New Roman" panose="02020603050405020304" pitchFamily="18" charset="0"/>
                <a:ea typeface="Calibri" panose="020F0502020204030204" pitchFamily="34" charset="0"/>
              </a:rPr>
            </a:br>
            <a:r>
              <a:rPr lang="it-IT" sz="1600" dirty="0">
                <a:solidFill>
                  <a:srgbClr val="000000"/>
                </a:solidFill>
                <a:latin typeface="Times New Roman" panose="02020603050405020304" pitchFamily="18" charset="0"/>
                <a:ea typeface="Calibri" panose="020F0502020204030204" pitchFamily="34" charset="0"/>
              </a:rPr>
              <a:t>Prevede tutte le possibili </a:t>
            </a:r>
            <a:r>
              <a:rPr lang="it-IT" sz="1600" b="1" dirty="0" err="1">
                <a:solidFill>
                  <a:srgbClr val="000000"/>
                </a:solidFill>
                <a:latin typeface="Times New Roman" panose="02020603050405020304" pitchFamily="18" charset="0"/>
                <a:ea typeface="Calibri" panose="020F0502020204030204" pitchFamily="34" charset="0"/>
              </a:rPr>
              <a:t>query</a:t>
            </a:r>
            <a:r>
              <a:rPr lang="it-IT" sz="1600" dirty="0">
                <a:solidFill>
                  <a:srgbClr val="000000"/>
                </a:solidFill>
                <a:latin typeface="Times New Roman" panose="02020603050405020304" pitchFamily="18" charset="0"/>
                <a:ea typeface="Calibri" panose="020F0502020204030204" pitchFamily="34" charset="0"/>
              </a:rPr>
              <a:t>, le </a:t>
            </a:r>
            <a:r>
              <a:rPr lang="it-IT" sz="1600" b="1" dirty="0" err="1">
                <a:solidFill>
                  <a:srgbClr val="000000"/>
                </a:solidFill>
                <a:latin typeface="Times New Roman" panose="02020603050405020304" pitchFamily="18" charset="0"/>
                <a:ea typeface="Calibri" panose="020F0502020204030204" pitchFamily="34" charset="0"/>
              </a:rPr>
              <a:t>pre</a:t>
            </a:r>
            <a:r>
              <a:rPr lang="it-IT" sz="1600" b="1" dirty="0">
                <a:solidFill>
                  <a:srgbClr val="000000"/>
                </a:solidFill>
                <a:latin typeface="Times New Roman" panose="02020603050405020304" pitchFamily="18" charset="0"/>
                <a:ea typeface="Calibri" panose="020F0502020204030204" pitchFamily="34" charset="0"/>
              </a:rPr>
              <a:t>-calcola</a:t>
            </a:r>
            <a:r>
              <a:rPr lang="it-IT" sz="1600" dirty="0">
                <a:solidFill>
                  <a:srgbClr val="000000"/>
                </a:solidFill>
                <a:latin typeface="Times New Roman" panose="02020603050405020304" pitchFamily="18" charset="0"/>
                <a:ea typeface="Calibri" panose="020F0502020204030204" pitchFamily="34" charset="0"/>
              </a:rPr>
              <a:t> e le scrive sotto forma di formule matematiche in modo da garantire la velocità al momento della lettura del dato </a:t>
            </a:r>
            <a:r>
              <a:rPr lang="it-IT" sz="1600" dirty="0" smtClean="0">
                <a:solidFill>
                  <a:srgbClr val="000000"/>
                </a:solidFill>
                <a:latin typeface="Times New Roman" panose="02020603050405020304" pitchFamily="18" charset="0"/>
                <a:ea typeface="Calibri" panose="020F0502020204030204" pitchFamily="34" charset="0"/>
              </a:rPr>
              <a:t>interessato</a:t>
            </a:r>
            <a:r>
              <a:rPr lang="it-IT" sz="1600" dirty="0">
                <a:solidFill>
                  <a:srgbClr val="000000"/>
                </a:solidFill>
                <a:latin typeface="Times New Roman" panose="02020603050405020304" pitchFamily="18" charset="0"/>
                <a:ea typeface="Calibri" panose="020F0502020204030204" pitchFamily="34" charset="0"/>
              </a:rPr>
              <a:t>. </a:t>
            </a:r>
            <a:endParaRPr lang="it-IT" sz="1400" dirty="0">
              <a:solidFill>
                <a:srgbClr val="000000"/>
              </a:solidFill>
            </a:endParaRPr>
          </a:p>
        </p:txBody>
      </p:sp>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928" y="1601805"/>
            <a:ext cx="3455672" cy="2878602"/>
          </a:xfrm>
          <a:prstGeom prst="rect">
            <a:avLst/>
          </a:prstGeom>
        </p:spPr>
      </p:pic>
      <p:pic>
        <p:nvPicPr>
          <p:cNvPr id="9" name="Immagine 8"/>
          <p:cNvPicPr>
            <a:picLocks noChangeAspect="1"/>
          </p:cNvPicPr>
          <p:nvPr/>
        </p:nvPicPr>
        <p:blipFill rotWithShape="1">
          <a:blip r:embed="rId4" cstate="print">
            <a:extLst>
              <a:ext uri="{28A0092B-C50C-407E-A947-70E740481C1C}">
                <a14:useLocalDpi xmlns:a14="http://schemas.microsoft.com/office/drawing/2010/main" val="0"/>
              </a:ext>
            </a:extLst>
          </a:blip>
          <a:srcRect t="8477" r="14832"/>
          <a:stretch/>
        </p:blipFill>
        <p:spPr>
          <a:xfrm>
            <a:off x="3857625" y="4145141"/>
            <a:ext cx="3067812" cy="1823057"/>
          </a:xfrm>
          <a:prstGeom prst="rect">
            <a:avLst/>
          </a:prstGeom>
        </p:spPr>
      </p:pic>
      <p:pic>
        <p:nvPicPr>
          <p:cNvPr id="10" name="Immagin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710" y="6216139"/>
            <a:ext cx="588414" cy="559488"/>
          </a:xfrm>
          <a:prstGeom prst="rect">
            <a:avLst/>
          </a:prstGeom>
        </p:spPr>
      </p:pic>
    </p:spTree>
    <p:extLst>
      <p:ext uri="{BB962C8B-B14F-4D97-AF65-F5344CB8AC3E}">
        <p14:creationId xmlns:p14="http://schemas.microsoft.com/office/powerpoint/2010/main" val="11057245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12136" y="151725"/>
            <a:ext cx="8610600" cy="1293028"/>
          </a:xfrm>
        </p:spPr>
        <p:txBody>
          <a:bodyPr/>
          <a:lstStyle/>
          <a:p>
            <a:r>
              <a:rPr lang="it-IT" dirty="0" smtClean="0">
                <a:solidFill>
                  <a:srgbClr val="000000"/>
                </a:solidFill>
              </a:rPr>
              <a:t>CYBERSICUREZZA</a:t>
            </a:r>
            <a:endParaRPr lang="it-IT" dirty="0">
              <a:solidFill>
                <a:srgbClr val="000000"/>
              </a:solidFill>
            </a:endParaRPr>
          </a:p>
        </p:txBody>
      </p:sp>
      <p:sp>
        <p:nvSpPr>
          <p:cNvPr id="3" name="Rettangolo 2"/>
          <p:cNvSpPr/>
          <p:nvPr/>
        </p:nvSpPr>
        <p:spPr>
          <a:xfrm>
            <a:off x="1563182" y="1580082"/>
            <a:ext cx="9491472" cy="738664"/>
          </a:xfrm>
          <a:prstGeom prst="rect">
            <a:avLst/>
          </a:prstGeom>
        </p:spPr>
        <p:txBody>
          <a:bodyPr wrap="square">
            <a:spAutoFit/>
          </a:bodyPr>
          <a:lstStyle/>
          <a:p>
            <a:pPr fontAlgn="base"/>
            <a:r>
              <a:rPr lang="it-IT" sz="1400" dirty="0" smtClean="0">
                <a:solidFill>
                  <a:schemeClr val="bg1"/>
                </a:solidFill>
              </a:rPr>
              <a:t>Laboratorio </a:t>
            </a:r>
            <a:r>
              <a:rPr lang="it-IT" sz="1400" b="1" u="sng" dirty="0" smtClean="0">
                <a:solidFill>
                  <a:schemeClr val="bg1"/>
                </a:solidFill>
              </a:rPr>
              <a:t>professionalizzante</a:t>
            </a:r>
            <a:r>
              <a:rPr lang="it-IT" sz="1400" dirty="0" smtClean="0">
                <a:solidFill>
                  <a:schemeClr val="bg1"/>
                </a:solidFill>
              </a:rPr>
              <a:t> per la formazione per profilo professionale: il </a:t>
            </a:r>
            <a:r>
              <a:rPr lang="it-IT" sz="1400" b="1" dirty="0">
                <a:solidFill>
                  <a:schemeClr val="bg1"/>
                </a:solidFill>
                <a:effectLst>
                  <a:outerShdw blurRad="38100" dist="38100" dir="2700000" algn="tl">
                    <a:srgbClr val="000000">
                      <a:alpha val="43137"/>
                    </a:srgbClr>
                  </a:outerShdw>
                </a:effectLst>
              </a:rPr>
              <a:t>Tecnico Superiore </a:t>
            </a:r>
            <a:r>
              <a:rPr lang="it-IT" sz="1400" dirty="0">
                <a:solidFill>
                  <a:schemeClr val="bg1"/>
                </a:solidFill>
              </a:rPr>
              <a:t>per le architetture e le infrastrutture per i sistemi di comunicazione opera per </a:t>
            </a:r>
            <a:r>
              <a:rPr lang="it-IT" sz="1400" b="1" dirty="0">
                <a:solidFill>
                  <a:schemeClr val="bg1"/>
                </a:solidFill>
              </a:rPr>
              <a:t>realizzare e gestire le architetture </a:t>
            </a:r>
            <a:r>
              <a:rPr lang="it-IT" sz="1400" dirty="0">
                <a:solidFill>
                  <a:schemeClr val="bg1"/>
                </a:solidFill>
              </a:rPr>
              <a:t>e le infrastrutture relative ai sistemi di comunicazione.</a:t>
            </a:r>
            <a:endParaRPr lang="it-IT" sz="1400" dirty="0">
              <a:solidFill>
                <a:schemeClr val="bg1"/>
              </a:solidFill>
              <a:latin typeface="Gilroy"/>
            </a:endParaRPr>
          </a:p>
        </p:txBody>
      </p:sp>
      <p:sp>
        <p:nvSpPr>
          <p:cNvPr id="4" name="Rettangolo 3"/>
          <p:cNvSpPr/>
          <p:nvPr/>
        </p:nvSpPr>
        <p:spPr>
          <a:xfrm>
            <a:off x="3213805" y="2482040"/>
            <a:ext cx="3411513" cy="2139047"/>
          </a:xfrm>
          <a:prstGeom prst="rect">
            <a:avLst/>
          </a:prstGeom>
        </p:spPr>
        <p:txBody>
          <a:bodyPr wrap="square">
            <a:spAutoFit/>
          </a:bodyPr>
          <a:lstStyle/>
          <a:p>
            <a:pPr marL="171450" indent="-171450">
              <a:buFont typeface="Arial" panose="020B0604020202020204" pitchFamily="34" charset="0"/>
              <a:buChar char="•"/>
            </a:pPr>
            <a:r>
              <a:rPr lang="it-IT" sz="1100" i="1" dirty="0" smtClean="0">
                <a:solidFill>
                  <a:srgbClr val="000000"/>
                </a:solidFill>
                <a:latin typeface="Karla"/>
              </a:rPr>
              <a:t>Competenze </a:t>
            </a:r>
            <a:r>
              <a:rPr lang="it-IT" sz="1100" i="1" dirty="0">
                <a:solidFill>
                  <a:srgbClr val="000000"/>
                </a:solidFill>
                <a:latin typeface="Karla"/>
              </a:rPr>
              <a:t>di </a:t>
            </a:r>
            <a:r>
              <a:rPr lang="it-IT" sz="1100" i="1" dirty="0" smtClean="0">
                <a:solidFill>
                  <a:srgbClr val="000000"/>
                </a:solidFill>
                <a:latin typeface="Karla"/>
              </a:rPr>
              <a:t>ingegneria</a:t>
            </a:r>
            <a:endParaRPr lang="it-IT" sz="1100" i="1" dirty="0">
              <a:solidFill>
                <a:srgbClr val="000000"/>
              </a:solidFill>
              <a:latin typeface="Karla"/>
            </a:endParaRPr>
          </a:p>
          <a:p>
            <a:pPr marL="171450" indent="-171450">
              <a:buFont typeface="Arial" panose="020B0604020202020204" pitchFamily="34" charset="0"/>
              <a:buChar char="•"/>
            </a:pPr>
            <a:r>
              <a:rPr lang="it-IT" sz="1100" i="1" dirty="0">
                <a:solidFill>
                  <a:srgbClr val="000000"/>
                </a:solidFill>
                <a:latin typeface="Karla"/>
              </a:rPr>
              <a:t>Aspetti etici-legali della </a:t>
            </a:r>
            <a:r>
              <a:rPr lang="it-IT" sz="1100" i="1" dirty="0" err="1">
                <a:solidFill>
                  <a:srgbClr val="000000"/>
                </a:solidFill>
                <a:latin typeface="Karla"/>
              </a:rPr>
              <a:t>cybersecurity</a:t>
            </a:r>
            <a:endParaRPr lang="it-IT" sz="1100" i="1" dirty="0">
              <a:solidFill>
                <a:srgbClr val="000000"/>
              </a:solidFill>
              <a:latin typeface="Karla"/>
            </a:endParaRPr>
          </a:p>
          <a:p>
            <a:pPr marL="171450" indent="-171450">
              <a:buFont typeface="Arial" panose="020B0604020202020204" pitchFamily="34" charset="0"/>
              <a:buChar char="•"/>
            </a:pPr>
            <a:r>
              <a:rPr lang="it-IT" sz="1100" i="1" dirty="0" smtClean="0">
                <a:solidFill>
                  <a:srgbClr val="000000"/>
                </a:solidFill>
                <a:latin typeface="Karla"/>
              </a:rPr>
              <a:t>Empowerment</a:t>
            </a:r>
            <a:r>
              <a:rPr lang="it-IT" sz="1100" i="1" dirty="0">
                <a:solidFill>
                  <a:srgbClr val="000000"/>
                </a:solidFill>
                <a:latin typeface="Karla"/>
              </a:rPr>
              <a:t> </a:t>
            </a:r>
          </a:p>
          <a:p>
            <a:pPr marL="171450" indent="-171450">
              <a:buFont typeface="Arial" panose="020B0604020202020204" pitchFamily="34" charset="0"/>
              <a:buChar char="•"/>
            </a:pPr>
            <a:r>
              <a:rPr lang="it-IT" sz="1100" i="1" dirty="0" smtClean="0">
                <a:solidFill>
                  <a:schemeClr val="bg1"/>
                </a:solidFill>
                <a:latin typeface="Karla"/>
              </a:rPr>
              <a:t>Soft </a:t>
            </a:r>
            <a:r>
              <a:rPr lang="it-IT" sz="1100" i="1" dirty="0" err="1">
                <a:solidFill>
                  <a:schemeClr val="bg1"/>
                </a:solidFill>
                <a:latin typeface="Karla"/>
              </a:rPr>
              <a:t>Skill</a:t>
            </a:r>
            <a:endParaRPr lang="it-IT" sz="1100" i="1" dirty="0">
              <a:solidFill>
                <a:schemeClr val="bg1"/>
              </a:solidFill>
              <a:latin typeface="Karla"/>
            </a:endParaRPr>
          </a:p>
          <a:p>
            <a:pPr marL="171450" indent="-171450">
              <a:buFont typeface="Arial" panose="020B0604020202020204" pitchFamily="34" charset="0"/>
              <a:buChar char="•"/>
            </a:pPr>
            <a:r>
              <a:rPr lang="it-IT" sz="1100" i="1" dirty="0" smtClean="0">
                <a:solidFill>
                  <a:schemeClr val="bg1"/>
                </a:solidFill>
                <a:latin typeface="Karla"/>
              </a:rPr>
              <a:t>Open </a:t>
            </a:r>
            <a:r>
              <a:rPr lang="it-IT" sz="1100" i="1" dirty="0">
                <a:solidFill>
                  <a:schemeClr val="bg1"/>
                </a:solidFill>
                <a:latin typeface="Karla"/>
              </a:rPr>
              <a:t>Source </a:t>
            </a:r>
            <a:r>
              <a:rPr lang="it-IT" sz="1100" i="1" dirty="0" err="1">
                <a:solidFill>
                  <a:schemeClr val="bg1"/>
                </a:solidFill>
                <a:latin typeface="Karla"/>
              </a:rPr>
              <a:t>Intelligent</a:t>
            </a:r>
            <a:r>
              <a:rPr lang="it-IT" sz="1100" i="1" dirty="0">
                <a:solidFill>
                  <a:schemeClr val="bg1"/>
                </a:solidFill>
                <a:latin typeface="Karla"/>
              </a:rPr>
              <a:t> </a:t>
            </a:r>
            <a:endParaRPr lang="it-IT" sz="1100" i="1" dirty="0" smtClean="0">
              <a:solidFill>
                <a:schemeClr val="bg1"/>
              </a:solidFill>
              <a:latin typeface="Karla"/>
            </a:endParaRPr>
          </a:p>
          <a:p>
            <a:pPr marL="171450" indent="-171450">
              <a:buFont typeface="Arial" panose="020B0604020202020204" pitchFamily="34" charset="0"/>
              <a:buChar char="•"/>
            </a:pPr>
            <a:r>
              <a:rPr lang="it-IT" sz="1100" i="1" dirty="0">
                <a:solidFill>
                  <a:schemeClr val="bg1"/>
                </a:solidFill>
                <a:latin typeface="Karla"/>
              </a:rPr>
              <a:t>Architettura sistemi di </a:t>
            </a:r>
            <a:r>
              <a:rPr lang="it-IT" sz="1100" i="1" dirty="0" smtClean="0">
                <a:solidFill>
                  <a:schemeClr val="bg1"/>
                </a:solidFill>
                <a:latin typeface="Karla"/>
              </a:rPr>
              <a:t>rete</a:t>
            </a:r>
          </a:p>
          <a:p>
            <a:pPr marL="171450" indent="-171450">
              <a:buFont typeface="Arial" panose="020B0604020202020204" pitchFamily="34" charset="0"/>
              <a:buChar char="•"/>
            </a:pPr>
            <a:r>
              <a:rPr lang="it-IT" sz="1100" i="1" dirty="0" err="1">
                <a:solidFill>
                  <a:schemeClr val="bg1"/>
                </a:solidFill>
                <a:latin typeface="Karla"/>
              </a:rPr>
              <a:t>M</a:t>
            </a:r>
            <a:r>
              <a:rPr lang="it-IT" sz="1100" i="1" dirty="0" err="1" smtClean="0">
                <a:solidFill>
                  <a:schemeClr val="bg1"/>
                </a:solidFill>
                <a:latin typeface="Karla"/>
              </a:rPr>
              <a:t>alware</a:t>
            </a:r>
            <a:r>
              <a:rPr lang="it-IT" sz="1100" i="1" dirty="0" smtClean="0">
                <a:solidFill>
                  <a:schemeClr val="bg1"/>
                </a:solidFill>
                <a:latin typeface="Karla"/>
              </a:rPr>
              <a:t> </a:t>
            </a:r>
            <a:r>
              <a:rPr lang="it-IT" sz="1100" i="1" dirty="0">
                <a:solidFill>
                  <a:schemeClr val="bg1"/>
                </a:solidFill>
                <a:latin typeface="Karla"/>
              </a:rPr>
              <a:t>e contromisure di </a:t>
            </a:r>
            <a:r>
              <a:rPr lang="it-IT" sz="1100" i="1" dirty="0" smtClean="0">
                <a:solidFill>
                  <a:schemeClr val="bg1"/>
                </a:solidFill>
                <a:latin typeface="Karla"/>
              </a:rPr>
              <a:t>sicurezza</a:t>
            </a:r>
          </a:p>
          <a:p>
            <a:pPr marL="171450" indent="-171450">
              <a:buFont typeface="Arial" panose="020B0604020202020204" pitchFamily="34" charset="0"/>
              <a:buChar char="•"/>
            </a:pPr>
            <a:r>
              <a:rPr lang="it-IT" sz="1100" i="1" dirty="0" err="1">
                <a:solidFill>
                  <a:schemeClr val="bg1"/>
                </a:solidFill>
                <a:latin typeface="Karla"/>
              </a:rPr>
              <a:t>Cyberattack</a:t>
            </a:r>
            <a:r>
              <a:rPr lang="it-IT" sz="1100" i="1" dirty="0">
                <a:solidFill>
                  <a:schemeClr val="bg1"/>
                </a:solidFill>
                <a:latin typeface="Karla"/>
              </a:rPr>
              <a:t> </a:t>
            </a:r>
            <a:r>
              <a:rPr lang="it-IT" sz="1100" i="1" dirty="0" err="1">
                <a:solidFill>
                  <a:schemeClr val="bg1"/>
                </a:solidFill>
                <a:latin typeface="Karla"/>
              </a:rPr>
              <a:t>kill</a:t>
            </a:r>
            <a:r>
              <a:rPr lang="it-IT" sz="1100" i="1" dirty="0">
                <a:solidFill>
                  <a:schemeClr val="bg1"/>
                </a:solidFill>
                <a:latin typeface="Karla"/>
              </a:rPr>
              <a:t> </a:t>
            </a:r>
            <a:r>
              <a:rPr lang="it-IT" sz="1100" i="1" dirty="0" err="1">
                <a:solidFill>
                  <a:schemeClr val="bg1"/>
                </a:solidFill>
                <a:latin typeface="Karla"/>
              </a:rPr>
              <a:t>chain</a:t>
            </a:r>
            <a:r>
              <a:rPr lang="it-IT" sz="1100" i="1" dirty="0">
                <a:solidFill>
                  <a:schemeClr val="bg1"/>
                </a:solidFill>
                <a:latin typeface="Karla"/>
              </a:rPr>
              <a:t> e analisi di un </a:t>
            </a:r>
            <a:r>
              <a:rPr lang="it-IT" sz="1100" i="1" dirty="0" smtClean="0">
                <a:solidFill>
                  <a:schemeClr val="bg1"/>
                </a:solidFill>
                <a:latin typeface="Karla"/>
              </a:rPr>
              <a:t>attacco</a:t>
            </a:r>
          </a:p>
          <a:p>
            <a:pPr marL="171450" indent="-171450">
              <a:buFont typeface="Arial" panose="020B0604020202020204" pitchFamily="34" charset="0"/>
              <a:buChar char="•"/>
            </a:pPr>
            <a:r>
              <a:rPr lang="it-IT" sz="1100" i="1" dirty="0" smtClean="0">
                <a:solidFill>
                  <a:schemeClr val="bg1"/>
                </a:solidFill>
                <a:latin typeface="Karla"/>
              </a:rPr>
              <a:t>Digital Analysis</a:t>
            </a:r>
          </a:p>
          <a:p>
            <a:pPr indent="-171450">
              <a:buFont typeface="Arial" panose="020B0604020202020204" pitchFamily="34" charset="0"/>
              <a:buChar char="•"/>
            </a:pPr>
            <a:endParaRPr lang="it-IT" sz="1100" i="1" dirty="0" smtClean="0">
              <a:solidFill>
                <a:schemeClr val="bg1"/>
              </a:solidFill>
              <a:latin typeface="Karla"/>
            </a:endParaRPr>
          </a:p>
          <a:p>
            <a:pPr indent="-171450">
              <a:buFont typeface="Arial" panose="020B0604020202020204" pitchFamily="34" charset="0"/>
              <a:buChar char="•"/>
            </a:pPr>
            <a:endParaRPr lang="it-IT" sz="1100" i="1" dirty="0" smtClean="0">
              <a:solidFill>
                <a:schemeClr val="bg1"/>
              </a:solidFill>
              <a:latin typeface="Karla"/>
            </a:endParaRPr>
          </a:p>
          <a:p>
            <a:pPr>
              <a:buFont typeface="Arial" panose="020B0604020202020204" pitchFamily="34" charset="0"/>
              <a:buChar char="•"/>
            </a:pPr>
            <a:endParaRPr lang="it-IT" sz="1200" dirty="0">
              <a:solidFill>
                <a:schemeClr val="bg1"/>
              </a:solidFill>
            </a:endParaRPr>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7218" y="2345775"/>
            <a:ext cx="3339361" cy="2504521"/>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0981" y="4452586"/>
            <a:ext cx="3732909" cy="2131491"/>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557"/>
            <a:ext cx="4274784" cy="1433346"/>
          </a:xfrm>
          <a:prstGeom prst="rect">
            <a:avLst/>
          </a:prstGeom>
        </p:spPr>
      </p:pic>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394" y="4297913"/>
            <a:ext cx="4226748" cy="1741420"/>
          </a:xfrm>
          <a:prstGeom prst="rect">
            <a:avLst/>
          </a:prstGeom>
        </p:spPr>
      </p:pic>
      <p:pic>
        <p:nvPicPr>
          <p:cNvPr id="9" name="Immagin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2057" y="2730430"/>
            <a:ext cx="1155798" cy="1155798"/>
          </a:xfrm>
          <a:prstGeom prst="rect">
            <a:avLst/>
          </a:prstGeom>
        </p:spPr>
      </p:pic>
      <p:pic>
        <p:nvPicPr>
          <p:cNvPr id="10" name="Immagin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710" y="6216139"/>
            <a:ext cx="588414" cy="559488"/>
          </a:xfrm>
          <a:prstGeom prst="rect">
            <a:avLst/>
          </a:prstGeom>
        </p:spPr>
      </p:pic>
      <p:pic>
        <p:nvPicPr>
          <p:cNvPr id="11" name="Immagin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420" y="6321031"/>
            <a:ext cx="1149909" cy="377481"/>
          </a:xfrm>
          <a:prstGeom prst="rect">
            <a:avLst/>
          </a:prstGeom>
        </p:spPr>
      </p:pic>
    </p:spTree>
    <p:extLst>
      <p:ext uri="{BB962C8B-B14F-4D97-AF65-F5344CB8AC3E}">
        <p14:creationId xmlns:p14="http://schemas.microsoft.com/office/powerpoint/2010/main" val="39850608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13888" y="252309"/>
            <a:ext cx="8610600" cy="1293028"/>
          </a:xfrm>
        </p:spPr>
        <p:txBody>
          <a:bodyPr/>
          <a:lstStyle/>
          <a:p>
            <a:r>
              <a:rPr lang="it-IT" dirty="0" err="1">
                <a:solidFill>
                  <a:srgbClr val="000000"/>
                </a:solidFill>
              </a:rPr>
              <a:t>Cloud</a:t>
            </a:r>
            <a:r>
              <a:rPr lang="it-IT" dirty="0">
                <a:solidFill>
                  <a:srgbClr val="000000"/>
                </a:solidFill>
              </a:rPr>
              <a:t> </a:t>
            </a:r>
            <a:r>
              <a:rPr lang="it-IT" dirty="0" err="1">
                <a:solidFill>
                  <a:srgbClr val="000000"/>
                </a:solidFill>
              </a:rPr>
              <a:t>computing</a:t>
            </a:r>
            <a:endParaRPr lang="it-IT" dirty="0">
              <a:solidFill>
                <a:srgbClr val="000000"/>
              </a:solidFill>
            </a:endParaRPr>
          </a:p>
        </p:txBody>
      </p:sp>
      <p:sp>
        <p:nvSpPr>
          <p:cNvPr id="5" name="Rettangolo 4"/>
          <p:cNvSpPr/>
          <p:nvPr/>
        </p:nvSpPr>
        <p:spPr>
          <a:xfrm>
            <a:off x="4212717" y="1424416"/>
            <a:ext cx="6760083" cy="1200329"/>
          </a:xfrm>
          <a:prstGeom prst="rect">
            <a:avLst/>
          </a:prstGeom>
        </p:spPr>
        <p:txBody>
          <a:bodyPr wrap="square">
            <a:spAutoFit/>
          </a:bodyPr>
          <a:lstStyle/>
          <a:p>
            <a:pPr>
              <a:spcAft>
                <a:spcPts val="0"/>
              </a:spcAft>
            </a:pPr>
            <a:r>
              <a:rPr lang="it-IT"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Laboratorio </a:t>
            </a:r>
            <a:r>
              <a:rPr lang="it-IT" b="1"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professionalizzante</a:t>
            </a:r>
            <a:r>
              <a:rPr lang="it-IT"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per la formazione </a:t>
            </a:r>
            <a:r>
              <a:rPr lang="it-IT" dirty="0" smtClean="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della figura professionale </a:t>
            </a:r>
            <a:r>
              <a:rPr lang="it-IT" b="1" i="1" u="sng" dirty="0" smtClean="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a:t>
            </a:r>
            <a:r>
              <a:rPr lang="it-IT" b="1" i="1" u="sng" dirty="0" err="1" smtClean="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Cloud</a:t>
            </a:r>
            <a:r>
              <a:rPr lang="it-IT" b="1" i="1" u="sng" dirty="0" smtClean="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a:t>
            </a:r>
            <a:r>
              <a:rPr lang="it-IT" b="1" i="1" u="sng" dirty="0" err="1" smtClean="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Specialist</a:t>
            </a:r>
            <a:r>
              <a:rPr lang="it-IT" b="1" i="1" u="sng" dirty="0" smtClean="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a:t>
            </a:r>
            <a:r>
              <a:rPr lang="it-IT" dirty="0" smtClean="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a:t>
            </a:r>
            <a:r>
              <a:rPr lang="it-IT"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una delle professioniste </a:t>
            </a:r>
            <a:r>
              <a:rPr lang="it-IT" dirty="0" smtClean="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più richiesta nel mondo del lavoro. Responsabile di creare e coordinare una strategia per garantire la sicurezza sia dei sistemi interni sia del </a:t>
            </a:r>
            <a:r>
              <a:rPr lang="it-IT" dirty="0" err="1" smtClean="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Cloud</a:t>
            </a:r>
            <a:r>
              <a:rPr lang="it-IT" dirty="0" smtClean="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a:t>
            </a:r>
            <a:endParaRPr lang="it-IT" sz="1400" dirty="0">
              <a:solidFill>
                <a:schemeClr val="bg1">
                  <a:lumMod val="95000"/>
                  <a:lumOff val="5000"/>
                </a:schemeClr>
              </a:solidFill>
              <a:effectLst/>
              <a:latin typeface="Times New Roman" panose="02020603050405020304" pitchFamily="18" charset="0"/>
              <a:ea typeface="Times New Roman" panose="02020603050405020304" pitchFamily="18" charset="0"/>
            </a:endParaRPr>
          </a:p>
        </p:txBody>
      </p:sp>
      <p:sp>
        <p:nvSpPr>
          <p:cNvPr id="8" name="Rettangolo 7"/>
          <p:cNvSpPr/>
          <p:nvPr/>
        </p:nvSpPr>
        <p:spPr>
          <a:xfrm>
            <a:off x="323088" y="3057821"/>
            <a:ext cx="4879848" cy="2308324"/>
          </a:xfrm>
          <a:prstGeom prst="rect">
            <a:avLst/>
          </a:prstGeom>
        </p:spPr>
        <p:txBody>
          <a:bodyPr wrap="square">
            <a:spAutoFit/>
          </a:bodyPr>
          <a:lstStyle/>
          <a:p>
            <a:pPr marL="342900" lvl="0" indent="-342900" algn="just">
              <a:spcAft>
                <a:spcPts val="0"/>
              </a:spcAft>
              <a:buFont typeface="Calibri" panose="020F0502020204030204" pitchFamily="34" charset="0"/>
              <a:buChar char="-"/>
            </a:pPr>
            <a:r>
              <a:rPr lang="it-IT" sz="1600" dirty="0" smtClean="0">
                <a:solidFill>
                  <a:schemeClr val="bg1">
                    <a:lumMod val="95000"/>
                    <a:lumOff val="5000"/>
                  </a:schemeClr>
                </a:solidFill>
                <a:latin typeface="Times New Roman" panose="02020603050405020304" pitchFamily="18" charset="0"/>
                <a:ea typeface="Calibri" panose="020F0502020204030204" pitchFamily="34" charset="0"/>
              </a:rPr>
              <a:t>Progettare</a:t>
            </a:r>
            <a:r>
              <a:rPr lang="it-IT" sz="1600" dirty="0">
                <a:solidFill>
                  <a:schemeClr val="bg1">
                    <a:lumMod val="95000"/>
                    <a:lumOff val="5000"/>
                  </a:schemeClr>
                </a:solidFill>
                <a:latin typeface="Times New Roman" panose="02020603050405020304" pitchFamily="18" charset="0"/>
                <a:ea typeface="Calibri" panose="020F0502020204030204" pitchFamily="34" charset="0"/>
              </a:rPr>
              <a:t>, installare e configurare reti di piccole dimensioni utilizzando </a:t>
            </a:r>
            <a:r>
              <a:rPr lang="it-IT" sz="1600" dirty="0" err="1">
                <a:solidFill>
                  <a:schemeClr val="bg1">
                    <a:lumMod val="95000"/>
                    <a:lumOff val="5000"/>
                  </a:schemeClr>
                </a:solidFill>
                <a:latin typeface="Times New Roman" panose="02020603050405020304" pitchFamily="18" charset="0"/>
                <a:ea typeface="Calibri" panose="020F0502020204030204" pitchFamily="34" charset="0"/>
              </a:rPr>
              <a:t>switch</a:t>
            </a:r>
            <a:r>
              <a:rPr lang="it-IT" sz="1600" dirty="0">
                <a:solidFill>
                  <a:schemeClr val="bg1">
                    <a:lumMod val="95000"/>
                    <a:lumOff val="5000"/>
                  </a:schemeClr>
                </a:solidFill>
                <a:latin typeface="Times New Roman" panose="02020603050405020304" pitchFamily="18" charset="0"/>
                <a:ea typeface="Calibri" panose="020F0502020204030204" pitchFamily="34" charset="0"/>
              </a:rPr>
              <a:t> e router, </a:t>
            </a:r>
            <a:endParaRPr lang="it-IT" sz="1600" dirty="0" smtClean="0">
              <a:solidFill>
                <a:schemeClr val="bg1">
                  <a:lumMod val="95000"/>
                  <a:lumOff val="5000"/>
                </a:schemeClr>
              </a:solidFill>
              <a:latin typeface="Times New Roman" panose="02020603050405020304" pitchFamily="18" charset="0"/>
              <a:ea typeface="Calibri" panose="020F0502020204030204" pitchFamily="34" charset="0"/>
            </a:endParaRPr>
          </a:p>
          <a:p>
            <a:pPr marL="342900" lvl="0" indent="-342900" algn="just">
              <a:spcAft>
                <a:spcPts val="0"/>
              </a:spcAft>
              <a:buFont typeface="Calibri" panose="020F0502020204030204" pitchFamily="34" charset="0"/>
              <a:buChar char="-"/>
            </a:pPr>
            <a:r>
              <a:rPr lang="it-IT" sz="1600" dirty="0" smtClean="0">
                <a:solidFill>
                  <a:schemeClr val="bg1">
                    <a:lumMod val="95000"/>
                    <a:lumOff val="5000"/>
                  </a:schemeClr>
                </a:solidFill>
                <a:latin typeface="Times New Roman" panose="02020603050405020304" pitchFamily="18" charset="0"/>
                <a:ea typeface="Calibri" panose="020F0502020204030204" pitchFamily="34" charset="0"/>
              </a:rPr>
              <a:t>Progettare</a:t>
            </a:r>
            <a:r>
              <a:rPr lang="it-IT" sz="1600" dirty="0">
                <a:solidFill>
                  <a:schemeClr val="bg1">
                    <a:lumMod val="95000"/>
                    <a:lumOff val="5000"/>
                  </a:schemeClr>
                </a:solidFill>
                <a:latin typeface="Times New Roman" panose="02020603050405020304" pitchFamily="18" charset="0"/>
                <a:ea typeface="Calibri" panose="020F0502020204030204" pitchFamily="34" charset="0"/>
              </a:rPr>
              <a:t>, installare, configurare ed amministrare sistemi di virtualizzazione</a:t>
            </a:r>
            <a:endParaRPr lang="it-IT" sz="1200" dirty="0">
              <a:solidFill>
                <a:schemeClr val="bg1">
                  <a:lumMod val="95000"/>
                  <a:lumOff val="5000"/>
                </a:schemeClr>
              </a:solidFill>
              <a:latin typeface="Times New Roman" panose="02020603050405020304" pitchFamily="18" charset="0"/>
              <a:ea typeface="Calibri" panose="020F0502020204030204" pitchFamily="34" charset="0"/>
            </a:endParaRPr>
          </a:p>
          <a:p>
            <a:pPr marL="342900" lvl="0" indent="-342900" algn="just">
              <a:spcAft>
                <a:spcPts val="0"/>
              </a:spcAft>
              <a:buFont typeface="Calibri" panose="020F0502020204030204" pitchFamily="34" charset="0"/>
              <a:buChar char="-"/>
            </a:pPr>
            <a:r>
              <a:rPr lang="it-IT" sz="1600" dirty="0">
                <a:solidFill>
                  <a:schemeClr val="bg1">
                    <a:lumMod val="95000"/>
                    <a:lumOff val="5000"/>
                  </a:schemeClr>
                </a:solidFill>
                <a:latin typeface="Times New Roman" panose="02020603050405020304" pitchFamily="18" charset="0"/>
                <a:ea typeface="Calibri" panose="020F0502020204030204" pitchFamily="34" charset="0"/>
              </a:rPr>
              <a:t>Implementare e gestire ambienti di </a:t>
            </a:r>
            <a:r>
              <a:rPr lang="it-IT" sz="1600" dirty="0" err="1">
                <a:solidFill>
                  <a:schemeClr val="bg1">
                    <a:lumMod val="95000"/>
                    <a:lumOff val="5000"/>
                  </a:schemeClr>
                </a:solidFill>
                <a:latin typeface="Times New Roman" panose="02020603050405020304" pitchFamily="18" charset="0"/>
                <a:ea typeface="Calibri" panose="020F0502020204030204" pitchFamily="34" charset="0"/>
              </a:rPr>
              <a:t>cloud</a:t>
            </a:r>
            <a:r>
              <a:rPr lang="it-IT" sz="1600" dirty="0">
                <a:solidFill>
                  <a:schemeClr val="bg1">
                    <a:lumMod val="95000"/>
                    <a:lumOff val="5000"/>
                  </a:schemeClr>
                </a:solidFill>
                <a:latin typeface="Times New Roman" panose="02020603050405020304" pitchFamily="18" charset="0"/>
                <a:ea typeface="Calibri" panose="020F0502020204030204" pitchFamily="34" charset="0"/>
              </a:rPr>
              <a:t> </a:t>
            </a:r>
            <a:r>
              <a:rPr lang="it-IT" sz="1600" dirty="0" err="1">
                <a:solidFill>
                  <a:schemeClr val="bg1">
                    <a:lumMod val="95000"/>
                    <a:lumOff val="5000"/>
                  </a:schemeClr>
                </a:solidFill>
                <a:latin typeface="Times New Roman" panose="02020603050405020304" pitchFamily="18" charset="0"/>
                <a:ea typeface="Calibri" panose="020F0502020204030204" pitchFamily="34" charset="0"/>
              </a:rPr>
              <a:t>computing</a:t>
            </a:r>
            <a:endParaRPr lang="it-IT" sz="1200" dirty="0">
              <a:solidFill>
                <a:schemeClr val="bg1">
                  <a:lumMod val="95000"/>
                  <a:lumOff val="5000"/>
                </a:schemeClr>
              </a:solidFill>
              <a:latin typeface="Times New Roman" panose="02020603050405020304" pitchFamily="18" charset="0"/>
              <a:ea typeface="Calibri" panose="020F0502020204030204" pitchFamily="34" charset="0"/>
            </a:endParaRPr>
          </a:p>
          <a:p>
            <a:pPr marL="342900" lvl="0" indent="-342900" algn="just">
              <a:spcAft>
                <a:spcPts val="0"/>
              </a:spcAft>
              <a:buFont typeface="Calibri" panose="020F0502020204030204" pitchFamily="34" charset="0"/>
              <a:buChar char="-"/>
            </a:pPr>
            <a:r>
              <a:rPr lang="it-IT" sz="1600" dirty="0">
                <a:solidFill>
                  <a:schemeClr val="bg1">
                    <a:lumMod val="95000"/>
                    <a:lumOff val="5000"/>
                  </a:schemeClr>
                </a:solidFill>
                <a:latin typeface="Times New Roman" panose="02020603050405020304" pitchFamily="18" charset="0"/>
                <a:ea typeface="Calibri" panose="020F0502020204030204" pitchFamily="34" charset="0"/>
              </a:rPr>
              <a:t>Progettare, realizzare, distribuire e gestire la manutenzione di applicazioni e soluzioni basate su servizi </a:t>
            </a:r>
            <a:r>
              <a:rPr lang="it-IT" sz="1600" dirty="0" err="1">
                <a:solidFill>
                  <a:schemeClr val="bg1">
                    <a:lumMod val="95000"/>
                    <a:lumOff val="5000"/>
                  </a:schemeClr>
                </a:solidFill>
                <a:latin typeface="Times New Roman" panose="02020603050405020304" pitchFamily="18" charset="0"/>
                <a:ea typeface="Calibri" panose="020F0502020204030204" pitchFamily="34" charset="0"/>
              </a:rPr>
              <a:t>cloud</a:t>
            </a:r>
            <a:endParaRPr lang="it-IT" sz="1200" dirty="0">
              <a:solidFill>
                <a:schemeClr val="bg1">
                  <a:lumMod val="95000"/>
                  <a:lumOff val="5000"/>
                </a:schemeClr>
              </a:solidFill>
              <a:latin typeface="Times New Roman" panose="02020603050405020304" pitchFamily="18" charset="0"/>
              <a:ea typeface="Calibri" panose="020F0502020204030204" pitchFamily="34" charset="0"/>
            </a:endParaRPr>
          </a:p>
          <a:p>
            <a:pPr marL="342900" lvl="0" indent="-342900" algn="just">
              <a:spcAft>
                <a:spcPts val="0"/>
              </a:spcAft>
              <a:buFont typeface="Calibri" panose="020F0502020204030204" pitchFamily="34" charset="0"/>
              <a:buChar char="-"/>
            </a:pPr>
            <a:r>
              <a:rPr lang="it-IT" sz="1600" dirty="0" smtClean="0">
                <a:solidFill>
                  <a:schemeClr val="bg1">
                    <a:lumMod val="95000"/>
                    <a:lumOff val="5000"/>
                  </a:schemeClr>
                </a:solidFill>
                <a:latin typeface="Times New Roman" panose="02020603050405020304" pitchFamily="18" charset="0"/>
                <a:ea typeface="Calibri" panose="020F0502020204030204" pitchFamily="34" charset="0"/>
              </a:rPr>
              <a:t>Gestire </a:t>
            </a:r>
            <a:r>
              <a:rPr lang="it-IT" sz="1600" dirty="0">
                <a:solidFill>
                  <a:schemeClr val="bg1">
                    <a:lumMod val="95000"/>
                    <a:lumOff val="5000"/>
                  </a:schemeClr>
                </a:solidFill>
                <a:latin typeface="Times New Roman" panose="02020603050405020304" pitchFamily="18" charset="0"/>
                <a:ea typeface="Calibri" panose="020F0502020204030204" pitchFamily="34" charset="0"/>
              </a:rPr>
              <a:t>la manutenzione dei processi</a:t>
            </a:r>
            <a:endParaRPr lang="it-IT" sz="1200" dirty="0">
              <a:solidFill>
                <a:schemeClr val="bg1">
                  <a:lumMod val="95000"/>
                  <a:lumOff val="5000"/>
                </a:schemeClr>
              </a:solidFill>
              <a:effectLst/>
              <a:latin typeface="Times New Roman" panose="02020603050405020304" pitchFamily="18" charset="0"/>
              <a:ea typeface="Calibri" panose="020F0502020204030204" pitchFamily="34" charset="0"/>
            </a:endParaRP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298192" cy="1532894"/>
          </a:xfrm>
          <a:prstGeom prst="rect">
            <a:avLst/>
          </a:prstGeom>
        </p:spPr>
      </p:pic>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2546" y="4581144"/>
            <a:ext cx="2621280" cy="1965960"/>
          </a:xfrm>
          <a:prstGeom prst="rect">
            <a:avLst/>
          </a:prstGeom>
        </p:spPr>
      </p:pic>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3436" y="3051563"/>
            <a:ext cx="2294372" cy="3059162"/>
          </a:xfrm>
          <a:prstGeom prst="rect">
            <a:avLst/>
          </a:prstGeom>
        </p:spPr>
      </p:pic>
      <p:pic>
        <p:nvPicPr>
          <p:cNvPr id="12" name="Immagin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802" y="1745946"/>
            <a:ext cx="1155798" cy="1155798"/>
          </a:xfrm>
          <a:prstGeom prst="rect">
            <a:avLst/>
          </a:prstGeom>
        </p:spPr>
      </p:pic>
      <p:pic>
        <p:nvPicPr>
          <p:cNvPr id="13" name="Immagin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710" y="6216139"/>
            <a:ext cx="588414" cy="559488"/>
          </a:xfrm>
          <a:prstGeom prst="rect">
            <a:avLst/>
          </a:prstGeom>
        </p:spPr>
      </p:pic>
      <p:pic>
        <p:nvPicPr>
          <p:cNvPr id="14" name="Immagin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9420" y="6321031"/>
            <a:ext cx="1149909" cy="377481"/>
          </a:xfrm>
          <a:prstGeom prst="rect">
            <a:avLst/>
          </a:prstGeom>
        </p:spPr>
      </p:pic>
    </p:spTree>
    <p:extLst>
      <p:ext uri="{BB962C8B-B14F-4D97-AF65-F5344CB8AC3E}">
        <p14:creationId xmlns:p14="http://schemas.microsoft.com/office/powerpoint/2010/main" val="37104568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txBox="1">
            <a:spLocks/>
          </p:cNvSpPr>
          <p:nvPr/>
        </p:nvSpPr>
        <p:spPr>
          <a:xfrm>
            <a:off x="3588867" y="775857"/>
            <a:ext cx="8760581" cy="12815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it-IT" sz="2000" dirty="0" smtClean="0">
                <a:solidFill>
                  <a:srgbClr val="000000"/>
                </a:solidFill>
              </a:rPr>
              <a:t>… nasce dalla sinergia di diversi partner che da anni si adoperano per promuovere la crescita e lo sviluppo individuale e del territorio, mediante iniziative di formazione, ricerca e diffusione di strategie didattiche innovative.</a:t>
            </a:r>
          </a:p>
          <a:p>
            <a:endParaRPr lang="it-IT" dirty="0"/>
          </a:p>
        </p:txBody>
      </p:sp>
      <p:pic>
        <p:nvPicPr>
          <p:cNvPr id="5" name="Immagine 4"/>
          <p:cNvPicPr>
            <a:picLocks noChangeAspect="1"/>
          </p:cNvPicPr>
          <p:nvPr/>
        </p:nvPicPr>
        <p:blipFill rotWithShape="1">
          <a:blip r:embed="rId2"/>
          <a:srcRect t="35739"/>
          <a:stretch/>
        </p:blipFill>
        <p:spPr>
          <a:xfrm>
            <a:off x="7306087" y="2057400"/>
            <a:ext cx="4090088" cy="1897408"/>
          </a:xfrm>
          <a:prstGeom prst="rect">
            <a:avLst/>
          </a:prstGeom>
        </p:spPr>
      </p:pic>
      <p:pic>
        <p:nvPicPr>
          <p:cNvPr id="6" name="Immagine 5"/>
          <p:cNvPicPr>
            <a:picLocks noChangeAspect="1"/>
          </p:cNvPicPr>
          <p:nvPr/>
        </p:nvPicPr>
        <p:blipFill>
          <a:blip r:embed="rId3"/>
          <a:stretch>
            <a:fillRect/>
          </a:stretch>
        </p:blipFill>
        <p:spPr>
          <a:xfrm>
            <a:off x="280221" y="2235343"/>
            <a:ext cx="4331568" cy="2870963"/>
          </a:xfrm>
          <a:prstGeom prst="rect">
            <a:avLst/>
          </a:prstGeom>
        </p:spPr>
      </p:pic>
      <p:sp>
        <p:nvSpPr>
          <p:cNvPr id="7" name="Rettangolo 6"/>
          <p:cNvSpPr/>
          <p:nvPr/>
        </p:nvSpPr>
        <p:spPr>
          <a:xfrm>
            <a:off x="4778604" y="4395902"/>
            <a:ext cx="6877032" cy="1477328"/>
          </a:xfrm>
          <a:prstGeom prst="rect">
            <a:avLst/>
          </a:prstGeom>
        </p:spPr>
        <p:txBody>
          <a:bodyPr wrap="square">
            <a:spAutoFit/>
          </a:bodyPr>
          <a:lstStyle/>
          <a:p>
            <a:pPr algn="just"/>
            <a:r>
              <a:rPr lang="it-IT" dirty="0" smtClean="0">
                <a:solidFill>
                  <a:srgbClr val="FF0000"/>
                </a:solidFill>
              </a:rPr>
              <a:t>… Da </a:t>
            </a:r>
            <a:r>
              <a:rPr lang="it-IT" b="1" u="sng" dirty="0">
                <a:solidFill>
                  <a:srgbClr val="FF0000"/>
                </a:solidFill>
                <a:effectLst>
                  <a:outerShdw blurRad="38100" dist="38100" dir="2700000" algn="tl">
                    <a:srgbClr val="000000">
                      <a:alpha val="43137"/>
                    </a:srgbClr>
                  </a:outerShdw>
                </a:effectLst>
              </a:rPr>
              <a:t>oltre venti anni</a:t>
            </a:r>
            <a:r>
              <a:rPr lang="it-IT" b="1" dirty="0">
                <a:solidFill>
                  <a:srgbClr val="FF0000"/>
                </a:solidFill>
              </a:rPr>
              <a:t> </a:t>
            </a:r>
            <a:r>
              <a:rPr lang="it-IT" dirty="0" smtClean="0">
                <a:solidFill>
                  <a:srgbClr val="FF0000"/>
                </a:solidFill>
              </a:rPr>
              <a:t>rappresenta </a:t>
            </a:r>
            <a:r>
              <a:rPr lang="it-IT" dirty="0">
                <a:solidFill>
                  <a:srgbClr val="FF0000"/>
                </a:solidFill>
              </a:rPr>
              <a:t>una realtà consolidata ed attiva nella formazione </a:t>
            </a:r>
            <a:r>
              <a:rPr lang="it-IT" dirty="0" smtClean="0">
                <a:solidFill>
                  <a:srgbClr val="FF0000"/>
                </a:solidFill>
              </a:rPr>
              <a:t>didattico-laboratoriale </a:t>
            </a:r>
            <a:r>
              <a:rPr lang="it-IT" i="1" u="sng" dirty="0" smtClean="0">
                <a:solidFill>
                  <a:srgbClr val="FF0000"/>
                </a:solidFill>
              </a:rPr>
              <a:t>interdisciplinare</a:t>
            </a:r>
            <a:r>
              <a:rPr lang="it-IT" dirty="0" smtClean="0">
                <a:solidFill>
                  <a:srgbClr val="FF0000"/>
                </a:solidFill>
              </a:rPr>
              <a:t>, per ogni ordine e grado, finalizzata </a:t>
            </a:r>
            <a:r>
              <a:rPr lang="it-IT" dirty="0">
                <a:solidFill>
                  <a:srgbClr val="FF0000"/>
                </a:solidFill>
              </a:rPr>
              <a:t>e far sperimentare - tra gli altri -  </a:t>
            </a:r>
            <a:r>
              <a:rPr lang="it-IT" i="1" u="sng" dirty="0">
                <a:solidFill>
                  <a:srgbClr val="FF0000"/>
                </a:solidFill>
              </a:rPr>
              <a:t>percorsi di robotica, realtà </a:t>
            </a:r>
            <a:r>
              <a:rPr lang="it-IT" i="1" u="sng" dirty="0" err="1">
                <a:solidFill>
                  <a:srgbClr val="FF0000"/>
                </a:solidFill>
              </a:rPr>
              <a:t>immersiva</a:t>
            </a:r>
            <a:r>
              <a:rPr lang="it-IT" i="1" u="sng" dirty="0">
                <a:solidFill>
                  <a:srgbClr val="FF0000"/>
                </a:solidFill>
              </a:rPr>
              <a:t>, aumentata, droni e </a:t>
            </a:r>
            <a:r>
              <a:rPr lang="it-IT" i="1" u="sng" dirty="0" smtClean="0">
                <a:solidFill>
                  <a:srgbClr val="FF0000"/>
                </a:solidFill>
              </a:rPr>
              <a:t>3D…  </a:t>
            </a:r>
            <a:endParaRPr lang="it-IT" i="1" u="sng" dirty="0">
              <a:solidFill>
                <a:srgbClr val="FF0000"/>
              </a:solidFill>
            </a:endParaRPr>
          </a:p>
        </p:txBody>
      </p:sp>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710" y="6216139"/>
            <a:ext cx="588414" cy="559488"/>
          </a:xfrm>
          <a:prstGeom prst="rect">
            <a:avLst/>
          </a:prstGeom>
        </p:spPr>
      </p:pic>
    </p:spTree>
    <p:extLst>
      <p:ext uri="{BB962C8B-B14F-4D97-AF65-F5344CB8AC3E}">
        <p14:creationId xmlns:p14="http://schemas.microsoft.com/office/powerpoint/2010/main" val="3672853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669255" y="1823853"/>
            <a:ext cx="184731" cy="261610"/>
          </a:xfrm>
          <a:prstGeom prst="rect">
            <a:avLst/>
          </a:prstGeom>
          <a:noFill/>
        </p:spPr>
        <p:txBody>
          <a:bodyPr wrap="none" rtlCol="0">
            <a:spAutoFit/>
          </a:bodyPr>
          <a:lstStyle/>
          <a:p>
            <a:endParaRPr lang="it-IT" sz="1100" dirty="0"/>
          </a:p>
        </p:txBody>
      </p:sp>
      <p:sp>
        <p:nvSpPr>
          <p:cNvPr id="16" name="Rettangolo 15"/>
          <p:cNvSpPr/>
          <p:nvPr/>
        </p:nvSpPr>
        <p:spPr>
          <a:xfrm>
            <a:off x="1395982" y="433363"/>
            <a:ext cx="9916751" cy="954107"/>
          </a:xfrm>
          <a:prstGeom prst="rect">
            <a:avLst/>
          </a:prstGeom>
        </p:spPr>
        <p:txBody>
          <a:bodyPr wrap="square">
            <a:spAutoFit/>
          </a:bodyPr>
          <a:lstStyle/>
          <a:p>
            <a:pPr algn="r">
              <a:spcBef>
                <a:spcPct val="0"/>
              </a:spcBef>
            </a:pPr>
            <a:r>
              <a:rPr lang="it-IT" sz="2800" b="1" dirty="0" smtClean="0">
                <a:solidFill>
                  <a:schemeClr val="bg1"/>
                </a:solidFill>
                <a:latin typeface="+mj-lt"/>
                <a:ea typeface="+mj-ea"/>
                <a:cs typeface="+mj-cs"/>
              </a:rPr>
              <a:t>ECONOMIA DIGITALE, </a:t>
            </a:r>
            <a:br>
              <a:rPr lang="it-IT" sz="2800" b="1" dirty="0" smtClean="0">
                <a:solidFill>
                  <a:schemeClr val="bg1"/>
                </a:solidFill>
                <a:latin typeface="+mj-lt"/>
                <a:ea typeface="+mj-ea"/>
                <a:cs typeface="+mj-cs"/>
              </a:rPr>
            </a:br>
            <a:r>
              <a:rPr lang="it-IT" sz="2800" b="1" dirty="0" smtClean="0">
                <a:solidFill>
                  <a:schemeClr val="bg1"/>
                </a:solidFill>
                <a:latin typeface="+mj-lt"/>
                <a:ea typeface="+mj-ea"/>
                <a:cs typeface="+mj-cs"/>
              </a:rPr>
              <a:t>E-COMMERCE E BLOCKCHAIN</a:t>
            </a:r>
            <a:endParaRPr lang="it-IT" sz="2800" b="1" dirty="0">
              <a:solidFill>
                <a:schemeClr val="bg1"/>
              </a:solidFill>
              <a:latin typeface="+mj-lt"/>
              <a:ea typeface="+mj-ea"/>
              <a:cs typeface="+mj-cs"/>
            </a:endParaRPr>
          </a:p>
        </p:txBody>
      </p:sp>
      <p:pic>
        <p:nvPicPr>
          <p:cNvPr id="21" name="Immagin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710" y="6216139"/>
            <a:ext cx="588414" cy="559488"/>
          </a:xfrm>
          <a:prstGeom prst="rect">
            <a:avLst/>
          </a:prstGeom>
        </p:spPr>
      </p:pic>
      <p:sp>
        <p:nvSpPr>
          <p:cNvPr id="14" name="CasellaDiTesto 13"/>
          <p:cNvSpPr txBox="1"/>
          <p:nvPr/>
        </p:nvSpPr>
        <p:spPr>
          <a:xfrm rot="521158">
            <a:off x="6962434" y="2426636"/>
            <a:ext cx="4489704" cy="1384995"/>
          </a:xfrm>
          <a:prstGeom prst="rect">
            <a:avLst/>
          </a:prstGeom>
          <a:solidFill>
            <a:schemeClr val="accent4">
              <a:lumMod val="40000"/>
              <a:lumOff val="60000"/>
            </a:schemeClr>
          </a:solidFill>
          <a:ln>
            <a:solidFill>
              <a:schemeClr val="accent4">
                <a:lumMod val="75000"/>
              </a:schemeClr>
            </a:solidFill>
          </a:ln>
        </p:spPr>
        <p:txBody>
          <a:bodyPr wrap="square" rtlCol="0">
            <a:spAutoFit/>
          </a:bodyPr>
          <a:lstStyle/>
          <a:p>
            <a:pPr algn="ctr"/>
            <a:r>
              <a:rPr lang="it-IT" altLang="it-IT" b="1" dirty="0" err="1">
                <a:solidFill>
                  <a:schemeClr val="accent5">
                    <a:lumMod val="10000"/>
                  </a:schemeClr>
                </a:solidFill>
              </a:rPr>
              <a:t>Sensoristica</a:t>
            </a:r>
            <a:r>
              <a:rPr lang="it-IT" altLang="it-IT" b="1" dirty="0">
                <a:solidFill>
                  <a:schemeClr val="accent5">
                    <a:lumMod val="10000"/>
                  </a:schemeClr>
                </a:solidFill>
              </a:rPr>
              <a:t> </a:t>
            </a:r>
            <a:r>
              <a:rPr lang="it-IT" altLang="it-IT" b="1" dirty="0" err="1">
                <a:solidFill>
                  <a:schemeClr val="accent5">
                    <a:lumMod val="10000"/>
                  </a:schemeClr>
                </a:solidFill>
              </a:rPr>
              <a:t>IoT</a:t>
            </a:r>
            <a:r>
              <a:rPr lang="it-IT" altLang="it-IT" b="1" dirty="0">
                <a:solidFill>
                  <a:schemeClr val="accent5">
                    <a:lumMod val="10000"/>
                  </a:schemeClr>
                </a:solidFill>
              </a:rPr>
              <a:t> e Domotica </a:t>
            </a:r>
            <a:r>
              <a:rPr lang="it-IT" altLang="it-IT" dirty="0">
                <a:solidFill>
                  <a:schemeClr val="accent5">
                    <a:lumMod val="10000"/>
                  </a:schemeClr>
                </a:solidFill>
              </a:rPr>
              <a:t/>
            </a:r>
            <a:br>
              <a:rPr lang="it-IT" altLang="it-IT" dirty="0">
                <a:solidFill>
                  <a:schemeClr val="accent5">
                    <a:lumMod val="10000"/>
                  </a:schemeClr>
                </a:solidFill>
              </a:rPr>
            </a:br>
            <a:r>
              <a:rPr lang="it-IT" altLang="it-IT" sz="1600" dirty="0">
                <a:solidFill>
                  <a:schemeClr val="accent5">
                    <a:lumMod val="10000"/>
                  </a:schemeClr>
                </a:solidFill>
              </a:rPr>
              <a:t>I dati vengono estratti in modo sicuro utilizzando i protocolli di sicurezza e la non ripudio del dato stesso</a:t>
            </a:r>
          </a:p>
          <a:p>
            <a:endParaRPr lang="it-IT" dirty="0"/>
          </a:p>
        </p:txBody>
      </p:sp>
      <p:sp>
        <p:nvSpPr>
          <p:cNvPr id="2" name="Rettangolo 1"/>
          <p:cNvSpPr/>
          <p:nvPr/>
        </p:nvSpPr>
        <p:spPr>
          <a:xfrm>
            <a:off x="5994694" y="1308327"/>
            <a:ext cx="6096000" cy="646331"/>
          </a:xfrm>
          <a:prstGeom prst="rect">
            <a:avLst/>
          </a:prstGeom>
        </p:spPr>
        <p:txBody>
          <a:bodyPr>
            <a:spAutoFit/>
          </a:bodyPr>
          <a:lstStyle/>
          <a:p>
            <a:pPr algn="ctr"/>
            <a:r>
              <a:rPr lang="it-IT" b="1" dirty="0">
                <a:solidFill>
                  <a:srgbClr val="FF0000"/>
                </a:solidFill>
                <a:effectLst>
                  <a:outerShdw blurRad="38100" dist="38100" dir="2700000" algn="tl">
                    <a:srgbClr val="000000">
                      <a:alpha val="43137"/>
                    </a:srgbClr>
                  </a:outerShdw>
                </a:effectLst>
                <a:latin typeface="pg-5ff18"/>
              </a:rPr>
              <a:t>Aggiornamento dati e </a:t>
            </a:r>
            <a:r>
              <a:rPr lang="it-IT" b="1" dirty="0">
                <a:solidFill>
                  <a:srgbClr val="FF0000"/>
                </a:solidFill>
                <a:effectLst>
                  <a:outerShdw blurRad="38100" dist="38100" dir="2700000" algn="tl">
                    <a:srgbClr val="000000">
                      <a:alpha val="43137"/>
                    </a:srgbClr>
                  </a:outerShdw>
                </a:effectLst>
                <a:latin typeface="pg-5ff49"/>
              </a:rPr>
              <a:t>ASSET</a:t>
            </a:r>
            <a:r>
              <a:rPr lang="it-IT" b="1" dirty="0">
                <a:solidFill>
                  <a:srgbClr val="FF0000"/>
                </a:solidFill>
                <a:effectLst>
                  <a:outerShdw blurRad="38100" dist="38100" dir="2700000" algn="tl">
                    <a:srgbClr val="000000">
                      <a:alpha val="43137"/>
                    </a:srgbClr>
                  </a:outerShdw>
                </a:effectLst>
                <a:latin typeface="pg-5ff18"/>
              </a:rPr>
              <a:t>, in </a:t>
            </a:r>
          </a:p>
          <a:p>
            <a:pPr algn="ctr"/>
            <a:r>
              <a:rPr lang="it-IT" b="1" dirty="0">
                <a:solidFill>
                  <a:srgbClr val="FF0000"/>
                </a:solidFill>
                <a:effectLst>
                  <a:outerShdw blurRad="38100" dist="38100" dir="2700000" algn="tl">
                    <a:srgbClr val="000000">
                      <a:alpha val="43137"/>
                    </a:srgbClr>
                  </a:outerShdw>
                </a:effectLst>
                <a:latin typeface="pg-5ff18"/>
              </a:rPr>
              <a:t>tempo reale, direttamente dal campo</a:t>
            </a:r>
          </a:p>
        </p:txBody>
      </p:sp>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8605"/>
            <a:ext cx="4071353" cy="2134068"/>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96" y="2651152"/>
            <a:ext cx="4850847" cy="2999297"/>
          </a:xfrm>
          <a:prstGeom prst="rect">
            <a:avLst/>
          </a:prstGeom>
        </p:spPr>
      </p:pic>
      <p:sp>
        <p:nvSpPr>
          <p:cNvPr id="6" name="Rettangolo 5"/>
          <p:cNvSpPr/>
          <p:nvPr/>
        </p:nvSpPr>
        <p:spPr>
          <a:xfrm>
            <a:off x="5590032" y="4283609"/>
            <a:ext cx="6096000" cy="2031325"/>
          </a:xfrm>
          <a:prstGeom prst="rect">
            <a:avLst/>
          </a:prstGeom>
          <a:ln>
            <a:solidFill>
              <a:srgbClr val="0070C0"/>
            </a:solidFill>
          </a:ln>
        </p:spPr>
        <p:txBody>
          <a:bodyPr>
            <a:spAutoFit/>
          </a:bodyPr>
          <a:lstStyle/>
          <a:p>
            <a:r>
              <a:rPr lang="it-IT" dirty="0" smtClean="0">
                <a:solidFill>
                  <a:srgbClr val="666666"/>
                </a:solidFill>
                <a:latin typeface="Helvetica Neue"/>
              </a:rPr>
              <a:t>Creazione di vere e proprie strat up “virtuali</a:t>
            </a:r>
            <a:r>
              <a:rPr lang="it-IT" dirty="0">
                <a:solidFill>
                  <a:srgbClr val="666666"/>
                </a:solidFill>
                <a:latin typeface="Helvetica Neue"/>
              </a:rPr>
              <a:t>” multilingue nel settore della vendita on-line di prodotti e/o servizi legati </a:t>
            </a:r>
            <a:r>
              <a:rPr lang="it-IT" dirty="0" smtClean="0">
                <a:solidFill>
                  <a:srgbClr val="666666"/>
                </a:solidFill>
                <a:latin typeface="Helvetica Neue"/>
              </a:rPr>
              <a:t>agli indirizzi scolastici </a:t>
            </a:r>
            <a:r>
              <a:rPr lang="it-IT" dirty="0">
                <a:solidFill>
                  <a:srgbClr val="666666"/>
                </a:solidFill>
                <a:latin typeface="Helvetica Neue"/>
              </a:rPr>
              <a:t>(design, moda, beni culturali, </a:t>
            </a:r>
            <a:r>
              <a:rPr lang="it-IT" dirty="0" smtClean="0">
                <a:solidFill>
                  <a:srgbClr val="666666"/>
                </a:solidFill>
                <a:latin typeface="Helvetica Neue"/>
              </a:rPr>
              <a:t>turismo...)</a:t>
            </a:r>
          </a:p>
          <a:p>
            <a:r>
              <a:rPr lang="it-IT" dirty="0" smtClean="0">
                <a:solidFill>
                  <a:srgbClr val="666666"/>
                </a:solidFill>
                <a:latin typeface="Helvetica Neue"/>
              </a:rPr>
              <a:t>Fornire </a:t>
            </a:r>
            <a:r>
              <a:rPr lang="it-IT" dirty="0">
                <a:solidFill>
                  <a:srgbClr val="666666"/>
                </a:solidFill>
                <a:latin typeface="Helvetica Neue"/>
              </a:rPr>
              <a:t>agli studenti le competenze necessarie che permettono di adeguarsi </a:t>
            </a:r>
            <a:r>
              <a:rPr lang="it-IT" dirty="0" smtClean="0">
                <a:solidFill>
                  <a:srgbClr val="666666"/>
                </a:solidFill>
                <a:latin typeface="Helvetica Neue"/>
              </a:rPr>
              <a:t>alla nuova era di digitalizzazione (</a:t>
            </a:r>
            <a:r>
              <a:rPr lang="it-IT" dirty="0" err="1" smtClean="0">
                <a:solidFill>
                  <a:srgbClr val="666666"/>
                </a:solidFill>
                <a:latin typeface="Helvetica Neue"/>
              </a:rPr>
              <a:t>blockchain</a:t>
            </a:r>
            <a:r>
              <a:rPr lang="it-IT" dirty="0" smtClean="0">
                <a:solidFill>
                  <a:srgbClr val="666666"/>
                </a:solidFill>
                <a:latin typeface="Helvetica Neue"/>
              </a:rPr>
              <a:t>, </a:t>
            </a:r>
            <a:r>
              <a:rPr lang="it-IT" dirty="0" err="1" smtClean="0">
                <a:solidFill>
                  <a:srgbClr val="666666"/>
                </a:solidFill>
                <a:latin typeface="Helvetica Neue"/>
              </a:rPr>
              <a:t>bitcoins</a:t>
            </a:r>
            <a:r>
              <a:rPr lang="it-IT" dirty="0" smtClean="0">
                <a:solidFill>
                  <a:srgbClr val="666666"/>
                </a:solidFill>
                <a:latin typeface="Helvetica Neue"/>
              </a:rPr>
              <a:t>…) e proiettarli nel mondo del lavoro.</a:t>
            </a:r>
            <a:endParaRPr lang="it-IT" dirty="0"/>
          </a:p>
        </p:txBody>
      </p:sp>
    </p:spTree>
    <p:extLst>
      <p:ext uri="{BB962C8B-B14F-4D97-AF65-F5344CB8AC3E}">
        <p14:creationId xmlns:p14="http://schemas.microsoft.com/office/powerpoint/2010/main" val="4393581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669255" y="1823853"/>
            <a:ext cx="184731" cy="261610"/>
          </a:xfrm>
          <a:prstGeom prst="rect">
            <a:avLst/>
          </a:prstGeom>
          <a:noFill/>
        </p:spPr>
        <p:txBody>
          <a:bodyPr wrap="none" rtlCol="0">
            <a:spAutoFit/>
          </a:bodyPr>
          <a:lstStyle/>
          <a:p>
            <a:endParaRPr lang="it-IT" sz="1100" dirty="0"/>
          </a:p>
        </p:txBody>
      </p:sp>
      <p:sp>
        <p:nvSpPr>
          <p:cNvPr id="16" name="Rettangolo 15"/>
          <p:cNvSpPr/>
          <p:nvPr/>
        </p:nvSpPr>
        <p:spPr>
          <a:xfrm>
            <a:off x="4217171" y="459793"/>
            <a:ext cx="8845050" cy="523220"/>
          </a:xfrm>
          <a:prstGeom prst="rect">
            <a:avLst/>
          </a:prstGeom>
        </p:spPr>
        <p:txBody>
          <a:bodyPr wrap="square">
            <a:spAutoFit/>
          </a:bodyPr>
          <a:lstStyle/>
          <a:p>
            <a:pPr>
              <a:spcBef>
                <a:spcPct val="0"/>
              </a:spcBef>
            </a:pPr>
            <a:r>
              <a:rPr lang="it-IT" sz="2800" b="1" dirty="0" smtClean="0">
                <a:solidFill>
                  <a:schemeClr val="bg1"/>
                </a:solidFill>
                <a:latin typeface="+mj-lt"/>
                <a:ea typeface="+mj-ea"/>
                <a:cs typeface="+mj-cs"/>
              </a:rPr>
              <a:t>MAKING E MODELLAZIONE E STAMPA 3D/4D</a:t>
            </a:r>
            <a:endParaRPr lang="it-IT" sz="2800" b="1" dirty="0">
              <a:solidFill>
                <a:schemeClr val="bg1"/>
              </a:solidFill>
              <a:latin typeface="+mj-lt"/>
              <a:ea typeface="+mj-ea"/>
              <a:cs typeface="+mj-cs"/>
            </a:endParaRPr>
          </a:p>
        </p:txBody>
      </p:sp>
      <p:pic>
        <p:nvPicPr>
          <p:cNvPr id="21" name="Immagin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710" y="6216139"/>
            <a:ext cx="588414" cy="559488"/>
          </a:xfrm>
          <a:prstGeom prst="rect">
            <a:avLst/>
          </a:prstGeom>
        </p:spPr>
      </p:pic>
      <p:sp>
        <p:nvSpPr>
          <p:cNvPr id="2" name="CasellaDiTesto 1"/>
          <p:cNvSpPr txBox="1"/>
          <p:nvPr/>
        </p:nvSpPr>
        <p:spPr>
          <a:xfrm>
            <a:off x="4781834" y="830887"/>
            <a:ext cx="7132314" cy="646331"/>
          </a:xfrm>
          <a:prstGeom prst="rect">
            <a:avLst/>
          </a:prstGeom>
          <a:noFill/>
        </p:spPr>
        <p:txBody>
          <a:bodyPr wrap="square" rtlCol="0">
            <a:spAutoFit/>
          </a:bodyPr>
          <a:lstStyle/>
          <a:p>
            <a:pPr algn="ctr"/>
            <a:r>
              <a:rPr lang="it-IT" dirty="0" smtClean="0">
                <a:solidFill>
                  <a:schemeClr val="accent5">
                    <a:lumMod val="10000"/>
                  </a:schemeClr>
                </a:solidFill>
              </a:rPr>
              <a:t>il </a:t>
            </a:r>
            <a:r>
              <a:rPr lang="it-IT" dirty="0">
                <a:solidFill>
                  <a:schemeClr val="accent5">
                    <a:lumMod val="10000"/>
                  </a:schemeClr>
                </a:solidFill>
              </a:rPr>
              <a:t>sistema </a:t>
            </a:r>
            <a:r>
              <a:rPr lang="it-IT" dirty="0" smtClean="0">
                <a:solidFill>
                  <a:schemeClr val="accent5">
                    <a:lumMod val="10000"/>
                  </a:schemeClr>
                </a:solidFill>
              </a:rPr>
              <a:t>proposto </a:t>
            </a:r>
            <a:r>
              <a:rPr lang="it-IT" dirty="0">
                <a:solidFill>
                  <a:schemeClr val="accent5">
                    <a:lumMod val="10000"/>
                  </a:schemeClr>
                </a:solidFill>
              </a:rPr>
              <a:t>permette </a:t>
            </a:r>
            <a:r>
              <a:rPr lang="it-IT" dirty="0" smtClean="0">
                <a:solidFill>
                  <a:schemeClr val="accent5">
                    <a:lumMod val="10000"/>
                  </a:schemeClr>
                </a:solidFill>
              </a:rPr>
              <a:t>la progettazione, realizzazione e la stampa di prodotti in tre/quattro dimensioni</a:t>
            </a:r>
            <a:endParaRPr lang="it-IT" b="1" dirty="0">
              <a:solidFill>
                <a:schemeClr val="accent5">
                  <a:lumMod val="10000"/>
                </a:schemeClr>
              </a:solidFill>
            </a:endParaRPr>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2975" y="4389842"/>
            <a:ext cx="3392906" cy="2261937"/>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98928">
            <a:off x="8650072" y="3321134"/>
            <a:ext cx="3184663" cy="1955383"/>
          </a:xfrm>
          <a:prstGeom prst="rect">
            <a:avLst/>
          </a:prstGeom>
        </p:spPr>
      </p:pic>
      <p:pic>
        <p:nvPicPr>
          <p:cNvPr id="12" name="Immagin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567842" cy="1783921"/>
          </a:xfrm>
          <a:prstGeom prst="rect">
            <a:avLst/>
          </a:prstGeom>
        </p:spPr>
      </p:pic>
      <p:pic>
        <p:nvPicPr>
          <p:cNvPr id="13" name="Immagin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33" y="2212889"/>
            <a:ext cx="3870138" cy="2176953"/>
          </a:xfrm>
          <a:prstGeom prst="rect">
            <a:avLst/>
          </a:prstGeom>
        </p:spPr>
      </p:pic>
      <p:sp>
        <p:nvSpPr>
          <p:cNvPr id="14" name="CasellaDiTesto 13"/>
          <p:cNvSpPr txBox="1"/>
          <p:nvPr/>
        </p:nvSpPr>
        <p:spPr>
          <a:xfrm>
            <a:off x="4403496" y="1524608"/>
            <a:ext cx="7381172" cy="2031325"/>
          </a:xfrm>
          <a:prstGeom prst="rect">
            <a:avLst/>
          </a:prstGeom>
          <a:solidFill>
            <a:schemeClr val="accent3">
              <a:lumMod val="40000"/>
              <a:lumOff val="60000"/>
            </a:schemeClr>
          </a:solidFill>
          <a:ln>
            <a:solidFill>
              <a:schemeClr val="bg2">
                <a:lumMod val="50000"/>
              </a:schemeClr>
            </a:solidFill>
          </a:ln>
        </p:spPr>
        <p:txBody>
          <a:bodyPr wrap="square" rtlCol="0">
            <a:spAutoFit/>
          </a:bodyPr>
          <a:lstStyle/>
          <a:p>
            <a:pPr marL="285750" indent="-285750">
              <a:buFontTx/>
              <a:buChar char="-"/>
            </a:pPr>
            <a:r>
              <a:rPr lang="it-IT" dirty="0" smtClean="0"/>
              <a:t>Software per la progettazione di elaborati: crea, disegna tramite pc o </a:t>
            </a:r>
            <a:r>
              <a:rPr lang="it-IT" dirty="0" err="1" smtClean="0"/>
              <a:t>tablet</a:t>
            </a:r>
            <a:r>
              <a:rPr lang="it-IT" dirty="0" smtClean="0"/>
              <a:t> oppure scannerizza un modello con lo </a:t>
            </a:r>
            <a:r>
              <a:rPr lang="it-IT" i="1" u="sng" dirty="0" smtClean="0">
                <a:solidFill>
                  <a:srgbClr val="FF0000"/>
                </a:solidFill>
                <a:effectLst>
                  <a:outerShdw blurRad="38100" dist="38100" dir="2700000" algn="tl">
                    <a:srgbClr val="000000">
                      <a:alpha val="43137"/>
                    </a:srgbClr>
                  </a:outerShdw>
                </a:effectLst>
              </a:rPr>
              <a:t>Scanner 3D </a:t>
            </a:r>
          </a:p>
          <a:p>
            <a:pPr marL="285750" indent="-285750">
              <a:buFontTx/>
              <a:buChar char="-"/>
            </a:pPr>
            <a:r>
              <a:rPr lang="it-IT" u="sng" dirty="0" smtClean="0">
                <a:solidFill>
                  <a:srgbClr val="FF0000"/>
                </a:solidFill>
                <a:effectLst>
                  <a:outerShdw blurRad="38100" dist="38100" dir="2700000" algn="tl">
                    <a:srgbClr val="000000">
                      <a:alpha val="43137"/>
                    </a:srgbClr>
                  </a:outerShdw>
                </a:effectLst>
              </a:rPr>
              <a:t>Stampante 3D: </a:t>
            </a:r>
            <a:r>
              <a:rPr lang="it-IT" dirty="0" smtClean="0"/>
              <a:t>tocca con mano quello che crei digitalmente </a:t>
            </a:r>
          </a:p>
          <a:p>
            <a:pPr marL="285750" indent="-285750">
              <a:buFontTx/>
              <a:buChar char="-"/>
            </a:pPr>
            <a:r>
              <a:rPr lang="it-IT" u="sng" dirty="0" smtClean="0">
                <a:solidFill>
                  <a:srgbClr val="FF0000"/>
                </a:solidFill>
                <a:effectLst>
                  <a:outerShdw blurRad="38100" dist="38100" dir="2700000" algn="tl">
                    <a:srgbClr val="000000">
                      <a:alpha val="43137"/>
                    </a:srgbClr>
                  </a:outerShdw>
                </a:effectLst>
              </a:rPr>
              <a:t>Penne 3D</a:t>
            </a:r>
          </a:p>
          <a:p>
            <a:pPr marL="285750" indent="-285750">
              <a:buFontTx/>
              <a:buChar char="-"/>
            </a:pPr>
            <a:r>
              <a:rPr lang="it-IT" b="1" dirty="0" smtClean="0">
                <a:solidFill>
                  <a:srgbClr val="FF0000"/>
                </a:solidFill>
                <a:effectLst>
                  <a:outerShdw blurRad="38100" dist="38100" dir="2700000" algn="tl">
                    <a:srgbClr val="000000">
                      <a:alpha val="43137"/>
                    </a:srgbClr>
                  </a:outerShdw>
                </a:effectLst>
              </a:rPr>
              <a:t>Hardware per la realizzazione di prodotti in 4D: </a:t>
            </a:r>
            <a:r>
              <a:rPr lang="it-IT" dirty="0" smtClean="0">
                <a:solidFill>
                  <a:srgbClr val="FF0000"/>
                </a:solidFill>
              </a:rPr>
              <a:t>il futuro è in 4D! Oggetti che cambiano col tempo!</a:t>
            </a:r>
            <a:endParaRPr lang="it-IT" b="1" dirty="0">
              <a:solidFill>
                <a:srgbClr val="FF0000"/>
              </a:solidFill>
              <a:effectLst>
                <a:outerShdw blurRad="38100" dist="38100" dir="2700000" algn="tl">
                  <a:srgbClr val="000000">
                    <a:alpha val="43137"/>
                  </a:srgbClr>
                </a:outerShdw>
              </a:effectLst>
            </a:endParaRPr>
          </a:p>
        </p:txBody>
      </p:sp>
      <p:pic>
        <p:nvPicPr>
          <p:cNvPr id="3" name="Immagin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0354">
            <a:off x="2175233" y="4725753"/>
            <a:ext cx="2089833" cy="1671866"/>
          </a:xfrm>
          <a:prstGeom prst="rect">
            <a:avLst/>
          </a:prstGeom>
        </p:spPr>
      </p:pic>
      <p:pic>
        <p:nvPicPr>
          <p:cNvPr id="7" name="Immagin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41356" y="5446789"/>
            <a:ext cx="2314903" cy="1204990"/>
          </a:xfrm>
          <a:prstGeom prst="rect">
            <a:avLst/>
          </a:prstGeom>
        </p:spPr>
      </p:pic>
    </p:spTree>
    <p:extLst>
      <p:ext uri="{BB962C8B-B14F-4D97-AF65-F5344CB8AC3E}">
        <p14:creationId xmlns:p14="http://schemas.microsoft.com/office/powerpoint/2010/main" val="24894281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669255" y="1823853"/>
            <a:ext cx="184731" cy="261610"/>
          </a:xfrm>
          <a:prstGeom prst="rect">
            <a:avLst/>
          </a:prstGeom>
          <a:noFill/>
        </p:spPr>
        <p:txBody>
          <a:bodyPr wrap="none" rtlCol="0">
            <a:spAutoFit/>
          </a:bodyPr>
          <a:lstStyle/>
          <a:p>
            <a:endParaRPr lang="it-IT" sz="1100" dirty="0"/>
          </a:p>
        </p:txBody>
      </p:sp>
      <p:sp>
        <p:nvSpPr>
          <p:cNvPr id="16" name="Rettangolo 15"/>
          <p:cNvSpPr/>
          <p:nvPr/>
        </p:nvSpPr>
        <p:spPr>
          <a:xfrm>
            <a:off x="5356455" y="393370"/>
            <a:ext cx="6314739" cy="529264"/>
          </a:xfrm>
          <a:prstGeom prst="rect">
            <a:avLst/>
          </a:prstGeom>
        </p:spPr>
        <p:txBody>
          <a:bodyPr wrap="square">
            <a:spAutoFit/>
          </a:bodyPr>
          <a:lstStyle/>
          <a:p>
            <a:pPr>
              <a:spcBef>
                <a:spcPct val="0"/>
              </a:spcBef>
            </a:pPr>
            <a:r>
              <a:rPr lang="it-IT" sz="2800" b="1" dirty="0" smtClean="0">
                <a:solidFill>
                  <a:schemeClr val="bg1"/>
                </a:solidFill>
                <a:latin typeface="+mj-lt"/>
                <a:ea typeface="+mj-ea"/>
                <a:cs typeface="+mj-cs"/>
              </a:rPr>
              <a:t>REALTA’ VIRTUALE E AUMENTATA</a:t>
            </a:r>
            <a:endParaRPr lang="it-IT" sz="2800" b="1" dirty="0">
              <a:solidFill>
                <a:schemeClr val="bg1"/>
              </a:solidFill>
              <a:latin typeface="+mj-lt"/>
              <a:ea typeface="+mj-ea"/>
              <a:cs typeface="+mj-cs"/>
            </a:endParaRPr>
          </a:p>
        </p:txBody>
      </p:sp>
      <p:pic>
        <p:nvPicPr>
          <p:cNvPr id="21" name="Immagin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710" y="6216139"/>
            <a:ext cx="588414" cy="559488"/>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33" y="54321"/>
            <a:ext cx="1769532" cy="1769532"/>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477" y="2261936"/>
            <a:ext cx="3432555" cy="2114454"/>
          </a:xfrm>
          <a:prstGeom prst="rect">
            <a:avLst/>
          </a:prstGeom>
        </p:spPr>
      </p:pic>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4205" y="3673710"/>
            <a:ext cx="3282032" cy="2461524"/>
          </a:xfrm>
          <a:prstGeom prst="rect">
            <a:avLst/>
          </a:prstGeom>
        </p:spPr>
      </p:pic>
      <p:sp>
        <p:nvSpPr>
          <p:cNvPr id="10" name="Rettangolo 9"/>
          <p:cNvSpPr/>
          <p:nvPr/>
        </p:nvSpPr>
        <p:spPr>
          <a:xfrm>
            <a:off x="5251890" y="829658"/>
            <a:ext cx="6096000" cy="923330"/>
          </a:xfrm>
          <a:prstGeom prst="rect">
            <a:avLst/>
          </a:prstGeom>
        </p:spPr>
        <p:txBody>
          <a:bodyPr>
            <a:spAutoFit/>
          </a:bodyPr>
          <a:lstStyle/>
          <a:p>
            <a:pPr algn="ctr"/>
            <a:r>
              <a:rPr lang="it-IT" dirty="0" smtClean="0">
                <a:solidFill>
                  <a:schemeClr val="bg1"/>
                </a:solidFill>
              </a:rPr>
              <a:t>Software </a:t>
            </a:r>
            <a:r>
              <a:rPr lang="it-IT" dirty="0">
                <a:solidFill>
                  <a:schemeClr val="bg1"/>
                </a:solidFill>
              </a:rPr>
              <a:t>finalizzato all’acquisizione di competenze</a:t>
            </a:r>
          </a:p>
          <a:p>
            <a:pPr algn="ctr"/>
            <a:r>
              <a:rPr lang="it-IT" dirty="0">
                <a:solidFill>
                  <a:schemeClr val="bg1"/>
                </a:solidFill>
              </a:rPr>
              <a:t> formali, non formali ed informali, costruito sulla metodologia della “</a:t>
            </a:r>
            <a:r>
              <a:rPr lang="it-IT" b="1" i="1" dirty="0">
                <a:solidFill>
                  <a:schemeClr val="bg1"/>
                </a:solidFill>
                <a:effectLst>
                  <a:outerShdw blurRad="38100" dist="38100" dir="2700000" algn="tl">
                    <a:srgbClr val="000000">
                      <a:alpha val="43137"/>
                    </a:srgbClr>
                  </a:outerShdw>
                </a:effectLst>
              </a:rPr>
              <a:t>Didattica per scenari</a:t>
            </a:r>
            <a:r>
              <a:rPr lang="it-IT" dirty="0">
                <a:solidFill>
                  <a:schemeClr val="bg1"/>
                </a:solidFill>
              </a:rPr>
              <a:t>”.</a:t>
            </a:r>
          </a:p>
        </p:txBody>
      </p:sp>
      <p:sp>
        <p:nvSpPr>
          <p:cNvPr id="13" name="CasellaDiTesto 12"/>
          <p:cNvSpPr txBox="1"/>
          <p:nvPr/>
        </p:nvSpPr>
        <p:spPr>
          <a:xfrm>
            <a:off x="6139384" y="4826675"/>
            <a:ext cx="5864106" cy="2031325"/>
          </a:xfrm>
          <a:prstGeom prst="rect">
            <a:avLst/>
          </a:prstGeom>
          <a:noFill/>
        </p:spPr>
        <p:txBody>
          <a:bodyPr wrap="none" rtlCol="0">
            <a:spAutoFit/>
          </a:bodyPr>
          <a:lstStyle/>
          <a:p>
            <a:pPr marL="285750" indent="-285750">
              <a:buFontTx/>
              <a:buChar char="-"/>
            </a:pPr>
            <a:r>
              <a:rPr lang="it-IT" dirty="0" smtClean="0">
                <a:solidFill>
                  <a:schemeClr val="bg1"/>
                </a:solidFill>
              </a:rPr>
              <a:t>Tablet per realtà aumentata</a:t>
            </a:r>
            <a:endParaRPr lang="it-IT" dirty="0">
              <a:solidFill>
                <a:schemeClr val="bg1"/>
              </a:solidFill>
            </a:endParaRPr>
          </a:p>
          <a:p>
            <a:pPr marL="285750" indent="-285750">
              <a:buFontTx/>
              <a:buChar char="-"/>
            </a:pPr>
            <a:r>
              <a:rPr lang="it-IT" dirty="0" smtClean="0">
                <a:solidFill>
                  <a:schemeClr val="bg1"/>
                </a:solidFill>
              </a:rPr>
              <a:t>Visori per la realtà virtuale</a:t>
            </a:r>
          </a:p>
          <a:p>
            <a:pPr marL="285750" indent="-285750">
              <a:buFontTx/>
              <a:buChar char="-"/>
            </a:pPr>
            <a:r>
              <a:rPr lang="it-IT" dirty="0" smtClean="0">
                <a:solidFill>
                  <a:schemeClr val="bg1"/>
                </a:solidFill>
              </a:rPr>
              <a:t>Hardware per acquisizione di immagini e video: </a:t>
            </a:r>
            <a:br>
              <a:rPr lang="it-IT" dirty="0" smtClean="0">
                <a:solidFill>
                  <a:schemeClr val="bg1"/>
                </a:solidFill>
              </a:rPr>
            </a:br>
            <a:r>
              <a:rPr lang="it-IT" dirty="0" smtClean="0">
                <a:solidFill>
                  <a:schemeClr val="bg1"/>
                </a:solidFill>
              </a:rPr>
              <a:t>fotocamere 360°, telecamere professionali…</a:t>
            </a:r>
          </a:p>
          <a:p>
            <a:pPr marL="285750" indent="-285750">
              <a:buFontTx/>
              <a:buChar char="-"/>
            </a:pPr>
            <a:r>
              <a:rPr lang="it-IT" dirty="0" smtClean="0">
                <a:solidFill>
                  <a:schemeClr val="bg1"/>
                </a:solidFill>
              </a:rPr>
              <a:t>Hardware olografico: </a:t>
            </a:r>
            <a:r>
              <a:rPr lang="it-IT" dirty="0" err="1" smtClean="0">
                <a:solidFill>
                  <a:schemeClr val="bg1"/>
                </a:solidFill>
              </a:rPr>
              <a:t>All</a:t>
            </a:r>
            <a:r>
              <a:rPr lang="it-IT" dirty="0" smtClean="0">
                <a:solidFill>
                  <a:schemeClr val="bg1"/>
                </a:solidFill>
              </a:rPr>
              <a:t>-In-</a:t>
            </a:r>
            <a:r>
              <a:rPr lang="it-IT" dirty="0" err="1" smtClean="0">
                <a:solidFill>
                  <a:schemeClr val="bg1"/>
                </a:solidFill>
              </a:rPr>
              <a:t>One</a:t>
            </a:r>
            <a:r>
              <a:rPr lang="it-IT" dirty="0" smtClean="0">
                <a:solidFill>
                  <a:schemeClr val="bg1"/>
                </a:solidFill>
              </a:rPr>
              <a:t> </a:t>
            </a:r>
            <a:br>
              <a:rPr lang="it-IT" dirty="0" smtClean="0">
                <a:solidFill>
                  <a:schemeClr val="bg1"/>
                </a:solidFill>
              </a:rPr>
            </a:br>
            <a:r>
              <a:rPr lang="it-IT" dirty="0" smtClean="0">
                <a:solidFill>
                  <a:schemeClr val="bg1"/>
                </a:solidFill>
              </a:rPr>
              <a:t>con proiezione olografica!</a:t>
            </a:r>
          </a:p>
          <a:p>
            <a:endParaRPr lang="it-IT" dirty="0"/>
          </a:p>
        </p:txBody>
      </p:sp>
      <p:pic>
        <p:nvPicPr>
          <p:cNvPr id="12" name="Immagin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42774">
            <a:off x="6461055" y="2268081"/>
            <a:ext cx="5121993" cy="2258082"/>
          </a:xfrm>
          <a:prstGeom prst="rect">
            <a:avLst/>
          </a:prstGeom>
        </p:spPr>
      </p:pic>
    </p:spTree>
    <p:extLst>
      <p:ext uri="{BB962C8B-B14F-4D97-AF65-F5344CB8AC3E}">
        <p14:creationId xmlns:p14="http://schemas.microsoft.com/office/powerpoint/2010/main" val="31157420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rotWithShape="1">
          <a:blip r:embed="rId2">
            <a:extLst>
              <a:ext uri="{28A0092B-C50C-407E-A947-70E740481C1C}">
                <a14:useLocalDpi xmlns:a14="http://schemas.microsoft.com/office/drawing/2010/main" val="0"/>
              </a:ext>
            </a:extLst>
          </a:blip>
          <a:srcRect b="15588"/>
          <a:stretch/>
        </p:blipFill>
        <p:spPr>
          <a:xfrm>
            <a:off x="7852665" y="4254973"/>
            <a:ext cx="4224996" cy="2534206"/>
          </a:xfrm>
          <a:prstGeom prst="rect">
            <a:avLst/>
          </a:prstGeom>
        </p:spPr>
      </p:pic>
      <p:sp>
        <p:nvSpPr>
          <p:cNvPr id="2" name="Titolo 1"/>
          <p:cNvSpPr>
            <a:spLocks noGrp="1"/>
          </p:cNvSpPr>
          <p:nvPr>
            <p:ph type="title"/>
          </p:nvPr>
        </p:nvSpPr>
        <p:spPr>
          <a:xfrm>
            <a:off x="2895600" y="74392"/>
            <a:ext cx="8610600" cy="1293028"/>
          </a:xfrm>
        </p:spPr>
        <p:txBody>
          <a:bodyPr/>
          <a:lstStyle/>
          <a:p>
            <a:r>
              <a:rPr lang="it-IT" dirty="0" smtClean="0">
                <a:solidFill>
                  <a:srgbClr val="000000"/>
                </a:solidFill>
              </a:rPr>
              <a:t>LE NOSTRE ESPERIENZE</a:t>
            </a:r>
            <a:endParaRPr lang="it-IT" dirty="0">
              <a:solidFill>
                <a:srgbClr val="000000"/>
              </a:solidFill>
            </a:endParaRPr>
          </a:p>
        </p:txBody>
      </p:sp>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88" y="2520390"/>
            <a:ext cx="2524545" cy="3366060"/>
          </a:xfrm>
          <a:prstGeom prst="rect">
            <a:avLst/>
          </a:prstGeom>
        </p:spPr>
      </p:pic>
      <p:sp>
        <p:nvSpPr>
          <p:cNvPr id="12" name="CasellaDiTesto 11"/>
          <p:cNvSpPr txBox="1"/>
          <p:nvPr/>
        </p:nvSpPr>
        <p:spPr>
          <a:xfrm>
            <a:off x="139089" y="1514034"/>
            <a:ext cx="5009322" cy="923330"/>
          </a:xfrm>
          <a:prstGeom prst="rect">
            <a:avLst/>
          </a:prstGeom>
          <a:noFill/>
        </p:spPr>
        <p:txBody>
          <a:bodyPr wrap="square" rtlCol="0">
            <a:spAutoFit/>
          </a:bodyPr>
          <a:lstStyle/>
          <a:p>
            <a:r>
              <a:rPr lang="it-IT" dirty="0" smtClean="0">
                <a:solidFill>
                  <a:srgbClr val="000000"/>
                </a:solidFill>
              </a:rPr>
              <a:t>Virtual Tour</a:t>
            </a:r>
            <a:br>
              <a:rPr lang="it-IT" dirty="0" smtClean="0">
                <a:solidFill>
                  <a:srgbClr val="000000"/>
                </a:solidFill>
              </a:rPr>
            </a:br>
            <a:r>
              <a:rPr lang="it-IT" dirty="0" smtClean="0">
                <a:solidFill>
                  <a:srgbClr val="000000"/>
                </a:solidFill>
              </a:rPr>
              <a:t>Progettazione e realizzazione di contenuti AR e VR per </a:t>
            </a:r>
            <a:r>
              <a:rPr lang="it-IT" b="1" u="sng" dirty="0" smtClean="0">
                <a:solidFill>
                  <a:srgbClr val="000000"/>
                </a:solidFill>
              </a:rPr>
              <a:t>ogni indirizzo scolastico</a:t>
            </a:r>
            <a:endParaRPr lang="it-IT" b="1" u="sng" dirty="0">
              <a:solidFill>
                <a:srgbClr val="000000"/>
              </a:solidFill>
            </a:endParaRPr>
          </a:p>
        </p:txBody>
      </p:sp>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3790" y="4186367"/>
            <a:ext cx="4449615" cy="2397170"/>
          </a:xfrm>
          <a:prstGeom prst="rect">
            <a:avLst/>
          </a:prstGeom>
        </p:spPr>
      </p:pic>
      <p:pic>
        <p:nvPicPr>
          <p:cNvPr id="14" name="Immagin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4229" y="1362610"/>
            <a:ext cx="4330934" cy="2759962"/>
          </a:xfrm>
          <a:prstGeom prst="rect">
            <a:avLst/>
          </a:prstGeom>
        </p:spPr>
      </p:pic>
      <p:pic>
        <p:nvPicPr>
          <p:cNvPr id="9" name="Im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710" y="6216139"/>
            <a:ext cx="588414" cy="559488"/>
          </a:xfrm>
          <a:prstGeom prst="rect">
            <a:avLst/>
          </a:prstGeom>
        </p:spPr>
      </p:pic>
    </p:spTree>
    <p:extLst>
      <p:ext uri="{BB962C8B-B14F-4D97-AF65-F5344CB8AC3E}">
        <p14:creationId xmlns:p14="http://schemas.microsoft.com/office/powerpoint/2010/main" val="25073024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95600" y="207782"/>
            <a:ext cx="8610600" cy="1293028"/>
          </a:xfrm>
        </p:spPr>
        <p:txBody>
          <a:bodyPr/>
          <a:lstStyle/>
          <a:p>
            <a:r>
              <a:rPr lang="it-IT" dirty="0" smtClean="0">
                <a:solidFill>
                  <a:srgbClr val="000000"/>
                </a:solidFill>
              </a:rPr>
              <a:t>LE NOSTRE ESPERIENZE</a:t>
            </a:r>
            <a:endParaRPr lang="it-IT" dirty="0">
              <a:solidFill>
                <a:srgbClr val="000000"/>
              </a:solidFill>
            </a:endParaRP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8684" y="1913578"/>
            <a:ext cx="1770720" cy="2360959"/>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6319" y="3222721"/>
            <a:ext cx="2283425" cy="1712569"/>
          </a:xfrm>
          <a:prstGeom prst="rect">
            <a:avLst/>
          </a:prstGeom>
        </p:spPr>
      </p:pic>
      <p:sp>
        <p:nvSpPr>
          <p:cNvPr id="8" name="Titolo 1"/>
          <p:cNvSpPr>
            <a:spLocks noGrp="1"/>
          </p:cNvSpPr>
          <p:nvPr/>
        </p:nvSpPr>
        <p:spPr>
          <a:xfrm>
            <a:off x="398641" y="1281025"/>
            <a:ext cx="4421531" cy="729776"/>
          </a:xfrm>
          <a:prstGeom prst="rect">
            <a:avLst/>
          </a:prstGeom>
        </p:spPr>
        <p:txBody>
          <a:bodyPr vert="horz" lIns="91440" tIns="45720" rIns="91440" bIns="45720" rtlCol="0" anchor="b">
            <a:normAutofit fontScale="52500" lnSpcReduction="20000"/>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it-IT" sz="3600" b="1" dirty="0" smtClean="0">
                <a:solidFill>
                  <a:srgbClr val="92D050"/>
                </a:solidFill>
                <a:effectLst>
                  <a:outerShdw blurRad="50800" dist="38100" dir="18900000" algn="b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
            </a:r>
            <a:br>
              <a:rPr lang="it-IT" sz="3600" b="1" dirty="0" smtClean="0">
                <a:solidFill>
                  <a:srgbClr val="92D050"/>
                </a:solidFill>
                <a:effectLst>
                  <a:outerShdw blurRad="50800" dist="38100" dir="18900000" algn="b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br>
            <a:r>
              <a:rPr lang="it-IT" sz="3600" b="1" dirty="0" smtClean="0">
                <a:solidFill>
                  <a:srgbClr val="92D050"/>
                </a:solidFill>
                <a:effectLst>
                  <a:outerShdw blurRad="50800" dist="38100" dir="18900000" algn="b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LET’S </a:t>
            </a:r>
            <a:r>
              <a:rPr lang="it-IT" sz="3600" b="1" dirty="0">
                <a:solidFill>
                  <a:srgbClr val="92D050"/>
                </a:solidFill>
                <a:effectLst>
                  <a:outerShdw blurRad="50800" dist="38100" dir="18900000" algn="b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JUMP INTO </a:t>
            </a:r>
            <a:r>
              <a:rPr lang="it-IT" sz="3600" b="1" dirty="0" smtClean="0">
                <a:solidFill>
                  <a:srgbClr val="92D050"/>
                </a:solidFill>
                <a:effectLst>
                  <a:outerShdw blurRad="50800" dist="38100" dir="18900000" algn="b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REALITY:</a:t>
            </a:r>
            <a:r>
              <a:rPr lang="it-IT" sz="3600" b="1" dirty="0" smtClean="0">
                <a:solidFill>
                  <a:srgbClr val="92D050"/>
                </a:solidFill>
                <a:effectLst>
                  <a:outerShdw blurRad="50800" dist="38100" dir="13500000" algn="br"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
            </a:r>
            <a:br>
              <a:rPr lang="it-IT" sz="3600" b="1" dirty="0" smtClean="0">
                <a:solidFill>
                  <a:srgbClr val="92D050"/>
                </a:solidFill>
                <a:effectLst>
                  <a:outerShdw blurRad="50800" dist="38100" dir="13500000" algn="br"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br>
            <a:r>
              <a:rPr lang="it-IT" sz="3100" b="1" dirty="0" smtClean="0">
                <a:solidFill>
                  <a:srgbClr val="92D050"/>
                </a:solidFill>
                <a:effectLst>
                  <a:outerShdw blurRad="50800" dist="38100" dir="13500000" algn="br"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realtà </a:t>
            </a:r>
            <a:r>
              <a:rPr lang="it-IT" sz="3100" b="1" dirty="0" err="1" smtClean="0">
                <a:solidFill>
                  <a:srgbClr val="92D050"/>
                </a:solidFill>
                <a:effectLst>
                  <a:outerShdw blurRad="50800" dist="38100" dir="13500000" algn="br"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immersiva</a:t>
            </a:r>
            <a:r>
              <a:rPr lang="it-IT" sz="3100" b="1" dirty="0" smtClean="0">
                <a:solidFill>
                  <a:srgbClr val="92D050"/>
                </a:solidFill>
                <a:effectLst>
                  <a:outerShdw blurRad="50800" dist="38100" dir="13500000" algn="br"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 &amp; lingua inglese</a:t>
            </a:r>
            <a:endParaRPr lang="it-IT" sz="3100" b="1" dirty="0">
              <a:solidFill>
                <a:srgbClr val="92D050"/>
              </a:solidFill>
              <a:effectLst>
                <a:outerShdw blurRad="50800" dist="38100" dir="13500000" algn="br"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817" y="674531"/>
            <a:ext cx="1380556" cy="1380556"/>
          </a:xfrm>
          <a:prstGeom prst="rect">
            <a:avLst/>
          </a:prstGeom>
        </p:spPr>
      </p:pic>
      <p:pic>
        <p:nvPicPr>
          <p:cNvPr id="70" name="Immagine 69"/>
          <p:cNvPicPr>
            <a:picLocks noChangeAspect="1"/>
          </p:cNvPicPr>
          <p:nvPr/>
        </p:nvPicPr>
        <p:blipFill>
          <a:blip r:embed="rId5" cstate="print"/>
          <a:srcRect/>
          <a:stretch>
            <a:fillRect/>
          </a:stretch>
        </p:blipFill>
        <p:spPr bwMode="auto">
          <a:xfrm>
            <a:off x="877692" y="2833648"/>
            <a:ext cx="830192" cy="1197110"/>
          </a:xfrm>
          <a:prstGeom prst="rect">
            <a:avLst/>
          </a:prstGeom>
          <a:noFill/>
          <a:ln w="9525">
            <a:noFill/>
            <a:miter lim="800000"/>
            <a:headEnd/>
            <a:tailEnd/>
          </a:ln>
        </p:spPr>
      </p:pic>
      <p:sp>
        <p:nvSpPr>
          <p:cNvPr id="71" name="CasellaDiTesto 27"/>
          <p:cNvSpPr txBox="1">
            <a:spLocks noChangeArrowheads="1"/>
          </p:cNvSpPr>
          <p:nvPr/>
        </p:nvSpPr>
        <p:spPr bwMode="auto">
          <a:xfrm>
            <a:off x="838155" y="2393221"/>
            <a:ext cx="1418307" cy="338554"/>
          </a:xfrm>
          <a:prstGeom prst="rect">
            <a:avLst/>
          </a:prstGeom>
          <a:noFill/>
          <a:ln w="9525">
            <a:noFill/>
            <a:miter lim="800000"/>
            <a:headEnd/>
            <a:tailEnd/>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200">
              <a:buSzPct val="80000"/>
            </a:pPr>
            <a:r>
              <a:rPr lang="it-IT" altLang="it-IT" sz="1600" b="1" dirty="0">
                <a:solidFill>
                  <a:srgbClr val="000000"/>
                </a:solidFill>
                <a:latin typeface="Gill Sans MT" pitchFamily="34" charset="0"/>
                <a:ea typeface="Gill Sans MT Pro Book"/>
                <a:cs typeface="Gill Sans MT Pro Book"/>
              </a:rPr>
              <a:t>PAPER</a:t>
            </a:r>
            <a:endParaRPr lang="it-IT" altLang="it-IT" b="1" dirty="0">
              <a:solidFill>
                <a:srgbClr val="000000"/>
              </a:solidFill>
              <a:latin typeface="Gill Sans MT" pitchFamily="34" charset="0"/>
              <a:ea typeface="Gill Sans MT Pro Book"/>
              <a:cs typeface="Gill Sans MT Pro Book"/>
            </a:endParaRPr>
          </a:p>
        </p:txBody>
      </p:sp>
      <p:sp>
        <p:nvSpPr>
          <p:cNvPr id="72" name="Croce 71"/>
          <p:cNvSpPr/>
          <p:nvPr/>
        </p:nvSpPr>
        <p:spPr>
          <a:xfrm>
            <a:off x="1851413" y="3094058"/>
            <a:ext cx="489856" cy="567702"/>
          </a:xfrm>
          <a:prstGeom prst="plus">
            <a:avLst>
              <a:gd name="adj" fmla="val 36828"/>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200">
              <a:defRPr/>
            </a:pPr>
            <a:endParaRPr lang="it-IT" sz="1800">
              <a:solidFill>
                <a:srgbClr val="000000"/>
              </a:solidFill>
            </a:endParaRPr>
          </a:p>
        </p:txBody>
      </p:sp>
      <p:sp>
        <p:nvSpPr>
          <p:cNvPr id="73" name="CasellaDiTesto 28"/>
          <p:cNvSpPr txBox="1">
            <a:spLocks noChangeArrowheads="1"/>
          </p:cNvSpPr>
          <p:nvPr/>
        </p:nvSpPr>
        <p:spPr bwMode="auto">
          <a:xfrm>
            <a:off x="3216820" y="2070382"/>
            <a:ext cx="1472418" cy="338554"/>
          </a:xfrm>
          <a:prstGeom prst="rect">
            <a:avLst/>
          </a:prstGeom>
          <a:noFill/>
          <a:ln w="9525">
            <a:noFill/>
            <a:miter lim="800000"/>
            <a:headEnd/>
            <a:tailEnd/>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200">
              <a:buSzPct val="80000"/>
            </a:pPr>
            <a:r>
              <a:rPr lang="it-IT" altLang="it-IT" sz="1600" b="1" dirty="0">
                <a:solidFill>
                  <a:srgbClr val="000000"/>
                </a:solidFill>
                <a:latin typeface="Gill Sans MT" pitchFamily="34" charset="0"/>
                <a:ea typeface="Gill Sans MT Pro Book"/>
                <a:cs typeface="Gill Sans MT Pro Book"/>
              </a:rPr>
              <a:t>DIGITAL</a:t>
            </a:r>
            <a:endParaRPr lang="it-IT" altLang="it-IT" b="1" dirty="0">
              <a:solidFill>
                <a:srgbClr val="000000"/>
              </a:solidFill>
              <a:latin typeface="Gill Sans MT" pitchFamily="34" charset="0"/>
              <a:ea typeface="Gill Sans MT Pro Book"/>
              <a:cs typeface="Gill Sans MT Pro Book"/>
            </a:endParaRPr>
          </a:p>
        </p:txBody>
      </p:sp>
      <p:pic>
        <p:nvPicPr>
          <p:cNvPr id="74" name="Immagine 73"/>
          <p:cNvPicPr>
            <a:picLocks noChangeAspect="1"/>
          </p:cNvPicPr>
          <p:nvPr/>
        </p:nvPicPr>
        <p:blipFill>
          <a:blip r:embed="rId6" cstate="print"/>
          <a:srcRect/>
          <a:stretch>
            <a:fillRect/>
          </a:stretch>
        </p:blipFill>
        <p:spPr bwMode="auto">
          <a:xfrm>
            <a:off x="2561893" y="3449598"/>
            <a:ext cx="603776" cy="629408"/>
          </a:xfrm>
          <a:prstGeom prst="rect">
            <a:avLst/>
          </a:prstGeom>
          <a:noFill/>
          <a:ln w="9525">
            <a:noFill/>
            <a:miter lim="800000"/>
            <a:headEnd/>
            <a:tailEnd/>
          </a:ln>
        </p:spPr>
      </p:pic>
      <p:pic>
        <p:nvPicPr>
          <p:cNvPr id="75" name="Immagine 74"/>
          <p:cNvPicPr>
            <a:picLocks noChangeAspect="1"/>
          </p:cNvPicPr>
          <p:nvPr/>
        </p:nvPicPr>
        <p:blipFill rotWithShape="1">
          <a:blip r:embed="rId7" cstate="print">
            <a:extLst/>
          </a:blip>
          <a:srcRect l="3931" t="3307" r="3156" b="4756"/>
          <a:stretch/>
        </p:blipFill>
        <p:spPr bwMode="auto">
          <a:xfrm>
            <a:off x="3354996" y="2433496"/>
            <a:ext cx="863849" cy="925758"/>
          </a:xfrm>
          <a:prstGeom prst="roundRect">
            <a:avLst/>
          </a:prstGeom>
          <a:noFill/>
          <a:ln>
            <a:noFill/>
          </a:ln>
          <a:extLst/>
        </p:spPr>
      </p:pic>
      <p:sp>
        <p:nvSpPr>
          <p:cNvPr id="76" name="CasellaDiTesto 16"/>
          <p:cNvSpPr txBox="1">
            <a:spLocks noChangeArrowheads="1"/>
          </p:cNvSpPr>
          <p:nvPr/>
        </p:nvSpPr>
        <p:spPr bwMode="auto">
          <a:xfrm>
            <a:off x="1941292" y="4813163"/>
            <a:ext cx="3710946" cy="1292662"/>
          </a:xfrm>
          <a:prstGeom prst="rect">
            <a:avLst/>
          </a:prstGeom>
          <a:noFill/>
          <a:ln w="9525">
            <a:noFill/>
            <a:miter lim="800000"/>
            <a:headEnd/>
            <a:tailEnd/>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200">
              <a:buSzPct val="80000"/>
            </a:pPr>
            <a:r>
              <a:rPr lang="it-IT" altLang="it-IT" dirty="0">
                <a:solidFill>
                  <a:srgbClr val="000000"/>
                </a:solidFill>
                <a:latin typeface="Gill Sans MT" pitchFamily="34" charset="0"/>
                <a:ea typeface="Gill Sans MT Pro Book"/>
                <a:cs typeface="Gill Sans MT Pro Book"/>
              </a:rPr>
              <a:t>	</a:t>
            </a:r>
            <a:r>
              <a:rPr lang="it-IT" altLang="it-IT" sz="1000" dirty="0">
                <a:solidFill>
                  <a:srgbClr val="000000"/>
                </a:solidFill>
                <a:latin typeface="Gill Sans MT" pitchFamily="34" charset="0"/>
                <a:ea typeface="Gill Sans MT Pro Book"/>
                <a:cs typeface="Gill Sans MT Pro Book"/>
              </a:rPr>
              <a:t>WEBINARS</a:t>
            </a:r>
          </a:p>
          <a:p>
            <a:pPr defTabSz="457200">
              <a:buSzPct val="80000"/>
            </a:pPr>
            <a:endParaRPr lang="it-IT" altLang="it-IT" sz="1000" dirty="0">
              <a:solidFill>
                <a:srgbClr val="000000"/>
              </a:solidFill>
              <a:latin typeface="Gill Sans MT" pitchFamily="34" charset="0"/>
              <a:ea typeface="Gill Sans MT Pro Book"/>
              <a:cs typeface="Gill Sans MT Pro Book"/>
            </a:endParaRPr>
          </a:p>
          <a:p>
            <a:pPr defTabSz="457200">
              <a:buSzPct val="80000"/>
            </a:pPr>
            <a:endParaRPr lang="it-IT" altLang="it-IT" sz="1000" dirty="0">
              <a:solidFill>
                <a:srgbClr val="000000"/>
              </a:solidFill>
              <a:latin typeface="Gill Sans MT" pitchFamily="34" charset="0"/>
              <a:ea typeface="Gill Sans MT Pro Book"/>
              <a:cs typeface="Gill Sans MT Pro Book"/>
            </a:endParaRPr>
          </a:p>
          <a:p>
            <a:pPr defTabSz="457200">
              <a:buSzPct val="80000"/>
            </a:pPr>
            <a:r>
              <a:rPr lang="it-IT" altLang="it-IT" sz="1000" dirty="0">
                <a:solidFill>
                  <a:srgbClr val="000000"/>
                </a:solidFill>
                <a:latin typeface="Gill Sans MT" pitchFamily="34" charset="0"/>
                <a:ea typeface="Gill Sans MT Pro Book"/>
                <a:cs typeface="Gill Sans MT Pro Book"/>
              </a:rPr>
              <a:t>	PROFESSIONAL DEVELOPMENT &amp; EVENTS</a:t>
            </a:r>
          </a:p>
          <a:p>
            <a:pPr defTabSz="457200">
              <a:buSzPct val="80000"/>
            </a:pPr>
            <a:endParaRPr lang="it-IT" altLang="it-IT" sz="1000" dirty="0">
              <a:solidFill>
                <a:srgbClr val="000000"/>
              </a:solidFill>
              <a:latin typeface="Gill Sans MT" pitchFamily="34" charset="0"/>
              <a:ea typeface="Gill Sans MT Pro Book"/>
              <a:cs typeface="Gill Sans MT Pro Book"/>
            </a:endParaRPr>
          </a:p>
          <a:p>
            <a:pPr defTabSz="457200">
              <a:buSzPct val="80000"/>
            </a:pPr>
            <a:endParaRPr lang="it-IT" altLang="it-IT" sz="1000" dirty="0">
              <a:solidFill>
                <a:srgbClr val="000000"/>
              </a:solidFill>
              <a:latin typeface="Gill Sans MT" pitchFamily="34" charset="0"/>
              <a:ea typeface="Gill Sans MT Pro Book"/>
              <a:cs typeface="Gill Sans MT Pro Book"/>
            </a:endParaRPr>
          </a:p>
          <a:p>
            <a:pPr defTabSz="457200">
              <a:buSzPct val="80000"/>
            </a:pPr>
            <a:r>
              <a:rPr lang="it-IT" altLang="it-IT" sz="1000" dirty="0">
                <a:solidFill>
                  <a:srgbClr val="000000"/>
                </a:solidFill>
                <a:latin typeface="Gill Sans MT" pitchFamily="34" charset="0"/>
                <a:ea typeface="Gill Sans MT Pro Book"/>
                <a:cs typeface="Gill Sans MT Pro Book"/>
              </a:rPr>
              <a:t>	DIGITAL TRAINING</a:t>
            </a:r>
          </a:p>
        </p:txBody>
      </p:sp>
      <p:pic>
        <p:nvPicPr>
          <p:cNvPr id="77" name="Immagine 76"/>
          <p:cNvPicPr>
            <a:picLocks noChangeAspect="1"/>
          </p:cNvPicPr>
          <p:nvPr/>
        </p:nvPicPr>
        <p:blipFill>
          <a:blip r:embed="rId8" cstate="print"/>
          <a:srcRect l="23430" t="2" r="24281" b="3828"/>
          <a:stretch>
            <a:fillRect/>
          </a:stretch>
        </p:blipFill>
        <p:spPr bwMode="auto">
          <a:xfrm>
            <a:off x="1859230" y="6003787"/>
            <a:ext cx="445713" cy="481312"/>
          </a:xfrm>
          <a:prstGeom prst="rect">
            <a:avLst/>
          </a:prstGeom>
          <a:noFill/>
          <a:ln w="9525">
            <a:noFill/>
            <a:miter lim="800000"/>
            <a:headEnd/>
            <a:tailEnd/>
          </a:ln>
        </p:spPr>
      </p:pic>
      <p:pic>
        <p:nvPicPr>
          <p:cNvPr id="78" name="Immagine 77"/>
          <p:cNvPicPr>
            <a:picLocks noChangeAspect="1"/>
          </p:cNvPicPr>
          <p:nvPr/>
        </p:nvPicPr>
        <p:blipFill>
          <a:blip r:embed="rId9" cstate="print"/>
          <a:srcRect l="25298" t="-2" r="25131" b="5580"/>
          <a:stretch>
            <a:fillRect/>
          </a:stretch>
        </p:blipFill>
        <p:spPr bwMode="auto">
          <a:xfrm>
            <a:off x="1860696" y="4659176"/>
            <a:ext cx="457104" cy="509080"/>
          </a:xfrm>
          <a:prstGeom prst="rect">
            <a:avLst/>
          </a:prstGeom>
          <a:noFill/>
          <a:ln w="9525">
            <a:noFill/>
            <a:miter lim="800000"/>
            <a:headEnd/>
            <a:tailEnd/>
          </a:ln>
        </p:spPr>
      </p:pic>
      <p:pic>
        <p:nvPicPr>
          <p:cNvPr id="79" name="Immagine 78"/>
          <p:cNvPicPr>
            <a:picLocks noChangeAspect="1"/>
          </p:cNvPicPr>
          <p:nvPr/>
        </p:nvPicPr>
        <p:blipFill rotWithShape="1">
          <a:blip r:embed="rId10" cstate="print"/>
          <a:srcRect l="7015" t="9737" r="7970" b="11401"/>
          <a:stretch/>
        </p:blipFill>
        <p:spPr>
          <a:xfrm>
            <a:off x="1838755" y="5375460"/>
            <a:ext cx="480484" cy="414787"/>
          </a:xfrm>
          <a:prstGeom prst="flowChartConnector">
            <a:avLst/>
          </a:prstGeom>
        </p:spPr>
      </p:pic>
      <p:sp>
        <p:nvSpPr>
          <p:cNvPr id="80" name="Rettangolo arrotondato 79"/>
          <p:cNvSpPr/>
          <p:nvPr/>
        </p:nvSpPr>
        <p:spPr>
          <a:xfrm>
            <a:off x="1035035" y="4513418"/>
            <a:ext cx="5402341" cy="2031694"/>
          </a:xfrm>
          <a:prstGeom prst="roundRect">
            <a:avLst/>
          </a:pr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200">
              <a:defRPr/>
            </a:pPr>
            <a:endParaRPr lang="it-IT" sz="1800">
              <a:solidFill>
                <a:srgbClr val="000000"/>
              </a:solidFill>
            </a:endParaRPr>
          </a:p>
        </p:txBody>
      </p:sp>
      <p:sp>
        <p:nvSpPr>
          <p:cNvPr id="81" name="Parentesi graffa chiusa 80"/>
          <p:cNvSpPr/>
          <p:nvPr/>
        </p:nvSpPr>
        <p:spPr>
          <a:xfrm>
            <a:off x="4902095" y="4704765"/>
            <a:ext cx="287648" cy="1521070"/>
          </a:xfrm>
          <a:prstGeom prst="rightBrace">
            <a:avLst>
              <a:gd name="adj1" fmla="val 39368"/>
              <a:gd name="adj2" fmla="val 50000"/>
            </a:avLst>
          </a:prstGeom>
          <a:ln>
            <a:solidFill>
              <a:srgbClr val="94134C"/>
            </a:solidFill>
          </a:ln>
        </p:spPr>
        <p:style>
          <a:lnRef idx="2">
            <a:schemeClr val="accent1"/>
          </a:lnRef>
          <a:fillRef idx="0">
            <a:schemeClr val="accent1"/>
          </a:fillRef>
          <a:effectRef idx="1">
            <a:schemeClr val="accent1"/>
          </a:effectRef>
          <a:fontRef idx="minor">
            <a:schemeClr val="tx1"/>
          </a:fontRef>
        </p:style>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7200">
              <a:defRPr/>
            </a:pPr>
            <a:endParaRPr lang="it-IT" sz="1800">
              <a:solidFill>
                <a:srgbClr val="000000"/>
              </a:solidFill>
            </a:endParaRPr>
          </a:p>
        </p:txBody>
      </p:sp>
      <p:sp>
        <p:nvSpPr>
          <p:cNvPr id="82" name="CasellaDiTesto 31"/>
          <p:cNvSpPr txBox="1">
            <a:spLocks noChangeArrowheads="1"/>
          </p:cNvSpPr>
          <p:nvPr/>
        </p:nvSpPr>
        <p:spPr bwMode="auto">
          <a:xfrm>
            <a:off x="5373948" y="5384213"/>
            <a:ext cx="1287299" cy="338554"/>
          </a:xfrm>
          <a:prstGeom prst="rect">
            <a:avLst/>
          </a:prstGeom>
          <a:noFill/>
          <a:ln w="9525">
            <a:noFill/>
            <a:miter lim="800000"/>
            <a:headEnd/>
            <a:tailEnd/>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200">
              <a:buSzPct val="80000"/>
            </a:pPr>
            <a:r>
              <a:rPr lang="it-IT" altLang="it-IT" sz="1600" b="1">
                <a:solidFill>
                  <a:srgbClr val="000000"/>
                </a:solidFill>
                <a:latin typeface="Gill Sans MT" pitchFamily="34" charset="0"/>
                <a:ea typeface="Gill Sans MT Pro Book"/>
                <a:cs typeface="Gill Sans MT Pro Book"/>
              </a:rPr>
              <a:t>SERVICE</a:t>
            </a:r>
            <a:endParaRPr lang="it-IT" altLang="it-IT" b="1">
              <a:solidFill>
                <a:srgbClr val="000000"/>
              </a:solidFill>
              <a:latin typeface="Gill Sans MT" pitchFamily="34" charset="0"/>
              <a:ea typeface="Gill Sans MT Pro Book"/>
              <a:cs typeface="Gill Sans MT Pro Book"/>
            </a:endParaRPr>
          </a:p>
        </p:txBody>
      </p:sp>
      <p:sp>
        <p:nvSpPr>
          <p:cNvPr id="83" name="Rettangolo arrotondato 82"/>
          <p:cNvSpPr/>
          <p:nvPr/>
        </p:nvSpPr>
        <p:spPr>
          <a:xfrm>
            <a:off x="266131" y="2079635"/>
            <a:ext cx="6510529" cy="2168991"/>
          </a:xfrm>
          <a:prstGeom prst="roundRect">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200">
              <a:defRPr/>
            </a:pPr>
            <a:endParaRPr lang="it-IT" sz="1800">
              <a:solidFill>
                <a:srgbClr val="000000"/>
              </a:solidFill>
            </a:endParaRPr>
          </a:p>
        </p:txBody>
      </p:sp>
      <p:pic>
        <p:nvPicPr>
          <p:cNvPr id="84" name="Immagine 8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89186" y="2530175"/>
            <a:ext cx="537559" cy="767942"/>
          </a:xfrm>
          <a:prstGeom prst="rect">
            <a:avLst/>
          </a:prstGeom>
        </p:spPr>
      </p:pic>
      <p:pic>
        <p:nvPicPr>
          <p:cNvPr id="85" name="Immagine 8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38151" y="2560598"/>
            <a:ext cx="647920" cy="647920"/>
          </a:xfrm>
          <a:prstGeom prst="rect">
            <a:avLst/>
          </a:prstGeom>
        </p:spPr>
      </p:pic>
      <p:pic>
        <p:nvPicPr>
          <p:cNvPr id="86" name="Immagine 8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71845" y="3449598"/>
            <a:ext cx="647920" cy="647920"/>
          </a:xfrm>
          <a:prstGeom prst="rect">
            <a:avLst/>
          </a:prstGeom>
        </p:spPr>
      </p:pic>
      <p:pic>
        <p:nvPicPr>
          <p:cNvPr id="87" name="Immagine 8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96808" y="3462928"/>
            <a:ext cx="647920" cy="647920"/>
          </a:xfrm>
          <a:prstGeom prst="rect">
            <a:avLst/>
          </a:prstGeom>
        </p:spPr>
      </p:pic>
      <p:sp>
        <p:nvSpPr>
          <p:cNvPr id="88" name="Croce 87"/>
          <p:cNvSpPr/>
          <p:nvPr/>
        </p:nvSpPr>
        <p:spPr>
          <a:xfrm>
            <a:off x="5216503" y="3014266"/>
            <a:ext cx="489856" cy="567702"/>
          </a:xfrm>
          <a:prstGeom prst="plus">
            <a:avLst>
              <a:gd name="adj" fmla="val 36828"/>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200">
              <a:defRPr/>
            </a:pPr>
            <a:endParaRPr lang="it-IT" sz="1800">
              <a:solidFill>
                <a:srgbClr val="000000"/>
              </a:solidFill>
            </a:endParaRPr>
          </a:p>
        </p:txBody>
      </p:sp>
      <p:sp>
        <p:nvSpPr>
          <p:cNvPr id="90" name="CasellaDiTesto 8"/>
          <p:cNvSpPr txBox="1"/>
          <p:nvPr/>
        </p:nvSpPr>
        <p:spPr>
          <a:xfrm>
            <a:off x="5610818" y="2974951"/>
            <a:ext cx="1332014"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it-IT" dirty="0" smtClean="0">
                <a:solidFill>
                  <a:srgbClr val="000000"/>
                </a:solidFill>
              </a:rPr>
              <a:t>Smart School</a:t>
            </a:r>
            <a:endParaRPr lang="it-IT" dirty="0">
              <a:solidFill>
                <a:srgbClr val="000000"/>
              </a:solidFill>
            </a:endParaRPr>
          </a:p>
        </p:txBody>
      </p:sp>
      <p:pic>
        <p:nvPicPr>
          <p:cNvPr id="28" name="Immagine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7710" y="6216139"/>
            <a:ext cx="588414" cy="559488"/>
          </a:xfrm>
          <a:prstGeom prst="rect">
            <a:avLst/>
          </a:prstGeom>
        </p:spPr>
      </p:pic>
      <p:pic>
        <p:nvPicPr>
          <p:cNvPr id="29" name="Immagine 2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10676" y="4517776"/>
            <a:ext cx="2756520" cy="1434867"/>
          </a:xfrm>
          <a:prstGeom prst="rect">
            <a:avLst/>
          </a:prstGeom>
        </p:spPr>
      </p:pic>
      <p:sp>
        <p:nvSpPr>
          <p:cNvPr id="3" name="CasellaDiTesto 2"/>
          <p:cNvSpPr txBox="1"/>
          <p:nvPr/>
        </p:nvSpPr>
        <p:spPr>
          <a:xfrm>
            <a:off x="9405549" y="1247974"/>
            <a:ext cx="2409825" cy="338554"/>
          </a:xfrm>
          <a:prstGeom prst="rect">
            <a:avLst/>
          </a:prstGeom>
          <a:noFill/>
        </p:spPr>
        <p:txBody>
          <a:bodyPr wrap="square" rtlCol="0">
            <a:spAutoFit/>
          </a:bodyPr>
          <a:lstStyle/>
          <a:p>
            <a:r>
              <a:rPr lang="it-IT" sz="1600" dirty="0" smtClean="0">
                <a:solidFill>
                  <a:srgbClr val="000000"/>
                </a:solidFill>
              </a:rPr>
              <a:t>Laboratorio di Moda</a:t>
            </a:r>
            <a:endParaRPr lang="it-IT" sz="1600" dirty="0">
              <a:solidFill>
                <a:srgbClr val="000000"/>
              </a:solidFill>
            </a:endParaRPr>
          </a:p>
        </p:txBody>
      </p:sp>
    </p:spTree>
    <p:extLst>
      <p:ext uri="{BB962C8B-B14F-4D97-AF65-F5344CB8AC3E}">
        <p14:creationId xmlns:p14="http://schemas.microsoft.com/office/powerpoint/2010/main" val="1665503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69527" y="1607970"/>
            <a:ext cx="6522720" cy="750163"/>
          </a:xfrm>
        </p:spPr>
        <p:txBody>
          <a:bodyPr>
            <a:normAutofit/>
          </a:bodyPr>
          <a:lstStyle/>
          <a:p>
            <a:r>
              <a:rPr lang="it-IT" sz="2400" b="1" dirty="0" smtClean="0">
                <a:solidFill>
                  <a:srgbClr val="000000"/>
                </a:solidFill>
              </a:rPr>
              <a:t>CREAZIONE DI PRODOTTI E SERVIZI DIGITALI</a:t>
            </a:r>
            <a:endParaRPr lang="it-IT" sz="2400" b="1" dirty="0">
              <a:solidFill>
                <a:srgbClr val="000000"/>
              </a:solidFill>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57420" y="3568"/>
            <a:ext cx="2034580" cy="1357356"/>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65" y="4774632"/>
            <a:ext cx="3517915" cy="1978827"/>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156" y="1647014"/>
            <a:ext cx="3629206" cy="1743720"/>
          </a:xfrm>
          <a:prstGeom prst="rect">
            <a:avLst/>
          </a:prstGeom>
        </p:spPr>
      </p:pic>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7308" y="4991140"/>
            <a:ext cx="2320498" cy="1545809"/>
          </a:xfrm>
          <a:prstGeom prst="rect">
            <a:avLst/>
          </a:prstGeom>
        </p:spPr>
      </p:pic>
      <p:sp>
        <p:nvSpPr>
          <p:cNvPr id="4" name="CasellaDiTesto 3"/>
          <p:cNvSpPr txBox="1"/>
          <p:nvPr/>
        </p:nvSpPr>
        <p:spPr>
          <a:xfrm>
            <a:off x="5785658" y="2230961"/>
            <a:ext cx="6617635" cy="584775"/>
          </a:xfrm>
          <a:prstGeom prst="rect">
            <a:avLst/>
          </a:prstGeom>
          <a:noFill/>
        </p:spPr>
        <p:txBody>
          <a:bodyPr wrap="square" rtlCol="0">
            <a:spAutoFit/>
          </a:bodyPr>
          <a:lstStyle/>
          <a:p>
            <a:r>
              <a:rPr lang="it-IT" sz="1600" dirty="0" smtClean="0">
                <a:solidFill>
                  <a:srgbClr val="000000"/>
                </a:solidFill>
              </a:rPr>
              <a:t>Laboratorio multidisciplinare per l’editing, Digital </a:t>
            </a:r>
            <a:r>
              <a:rPr lang="it-IT" sz="1600" dirty="0" err="1" smtClean="0">
                <a:solidFill>
                  <a:srgbClr val="000000"/>
                </a:solidFill>
              </a:rPr>
              <a:t>Storytelling</a:t>
            </a:r>
            <a:r>
              <a:rPr lang="it-IT" sz="1600" dirty="0" smtClean="0">
                <a:solidFill>
                  <a:srgbClr val="000000"/>
                </a:solidFill>
              </a:rPr>
              <a:t> e la creazione di contenuti destinati al digitale. </a:t>
            </a:r>
            <a:endParaRPr lang="it-IT" sz="1600" dirty="0">
              <a:solidFill>
                <a:srgbClr val="000000"/>
              </a:solidFill>
            </a:endParaRPr>
          </a:p>
        </p:txBody>
      </p:sp>
      <p:sp>
        <p:nvSpPr>
          <p:cNvPr id="9" name="CasellaDiTesto 8"/>
          <p:cNvSpPr txBox="1"/>
          <p:nvPr/>
        </p:nvSpPr>
        <p:spPr>
          <a:xfrm>
            <a:off x="7642938" y="3062782"/>
            <a:ext cx="4271694" cy="2308324"/>
          </a:xfrm>
          <a:prstGeom prst="rect">
            <a:avLst/>
          </a:prstGeom>
          <a:noFill/>
        </p:spPr>
        <p:txBody>
          <a:bodyPr wrap="square" rtlCol="0">
            <a:spAutoFit/>
          </a:bodyPr>
          <a:lstStyle/>
          <a:p>
            <a:pPr marL="285750" indent="-285750">
              <a:buFont typeface="Arial" panose="020B0604020202020204" pitchFamily="34" charset="0"/>
              <a:buChar char="•"/>
            </a:pPr>
            <a:r>
              <a:rPr lang="it-IT" dirty="0" smtClean="0">
                <a:solidFill>
                  <a:schemeClr val="bg1"/>
                </a:solidFill>
              </a:rPr>
              <a:t>Hardware in grado di acquisire immagini e video professionali</a:t>
            </a:r>
          </a:p>
          <a:p>
            <a:pPr marL="285750" indent="-285750">
              <a:buFont typeface="Arial" panose="020B0604020202020204" pitchFamily="34" charset="0"/>
              <a:buChar char="•"/>
            </a:pPr>
            <a:r>
              <a:rPr lang="it-IT" dirty="0" smtClean="0">
                <a:solidFill>
                  <a:schemeClr val="bg1"/>
                </a:solidFill>
              </a:rPr>
              <a:t>Software per Editing, montaggio audio-visivo…</a:t>
            </a:r>
          </a:p>
          <a:p>
            <a:pPr marL="285750" indent="-285750">
              <a:buFont typeface="Arial" panose="020B0604020202020204" pitchFamily="34" charset="0"/>
              <a:buChar char="•"/>
            </a:pPr>
            <a:r>
              <a:rPr lang="it-IT" dirty="0" err="1" smtClean="0">
                <a:solidFill>
                  <a:srgbClr val="000000"/>
                </a:solidFill>
              </a:rPr>
              <a:t>All</a:t>
            </a:r>
            <a:r>
              <a:rPr lang="it-IT" dirty="0" smtClean="0">
                <a:solidFill>
                  <a:srgbClr val="000000"/>
                </a:solidFill>
              </a:rPr>
              <a:t>-In-</a:t>
            </a:r>
            <a:r>
              <a:rPr lang="it-IT" dirty="0" err="1" smtClean="0">
                <a:solidFill>
                  <a:srgbClr val="000000"/>
                </a:solidFill>
              </a:rPr>
              <a:t>One</a:t>
            </a:r>
            <a:r>
              <a:rPr lang="it-IT" dirty="0" smtClean="0">
                <a:solidFill>
                  <a:srgbClr val="000000"/>
                </a:solidFill>
              </a:rPr>
              <a:t> di ultima generazione</a:t>
            </a:r>
          </a:p>
          <a:p>
            <a:pPr marL="285750" indent="-285750">
              <a:buFont typeface="Arial" panose="020B0604020202020204" pitchFamily="34" charset="0"/>
              <a:buChar char="•"/>
            </a:pPr>
            <a:r>
              <a:rPr lang="it-IT" dirty="0" smtClean="0">
                <a:solidFill>
                  <a:srgbClr val="000000"/>
                </a:solidFill>
              </a:rPr>
              <a:t>Droni per acquisizioni di immagini</a:t>
            </a:r>
          </a:p>
          <a:p>
            <a:pPr marL="285750" indent="-285750">
              <a:buFont typeface="Arial" panose="020B0604020202020204" pitchFamily="34" charset="0"/>
              <a:buChar char="•"/>
            </a:pPr>
            <a:r>
              <a:rPr lang="it-IT" dirty="0" smtClean="0">
                <a:solidFill>
                  <a:srgbClr val="000000"/>
                </a:solidFill>
              </a:rPr>
              <a:t>….</a:t>
            </a:r>
          </a:p>
          <a:p>
            <a:pPr marL="285750" indent="-285750">
              <a:buFont typeface="Arial" panose="020B0604020202020204" pitchFamily="34" charset="0"/>
              <a:buChar char="•"/>
            </a:pPr>
            <a:endParaRPr lang="it-IT" dirty="0">
              <a:solidFill>
                <a:srgbClr val="000000"/>
              </a:solidFill>
            </a:endParaRPr>
          </a:p>
        </p:txBody>
      </p:sp>
      <p:sp>
        <p:nvSpPr>
          <p:cNvPr id="10" name="Rettangolo 9"/>
          <p:cNvSpPr/>
          <p:nvPr/>
        </p:nvSpPr>
        <p:spPr>
          <a:xfrm>
            <a:off x="15915" y="3676937"/>
            <a:ext cx="4323330" cy="461665"/>
          </a:xfrm>
          <a:prstGeom prst="rect">
            <a:avLst/>
          </a:prstGeom>
        </p:spPr>
        <p:txBody>
          <a:bodyPr wrap="square">
            <a:spAutoFit/>
          </a:bodyPr>
          <a:lstStyle/>
          <a:p>
            <a:pPr>
              <a:spcBef>
                <a:spcPct val="0"/>
              </a:spcBef>
            </a:pPr>
            <a:r>
              <a:rPr lang="it-IT" sz="2400" b="1" dirty="0" smtClean="0">
                <a:solidFill>
                  <a:schemeClr val="bg1"/>
                </a:solidFill>
                <a:latin typeface="+mj-lt"/>
                <a:ea typeface="+mj-ea"/>
                <a:cs typeface="+mj-cs"/>
              </a:rPr>
              <a:t>COMUNICAZIONE DIGITALE</a:t>
            </a:r>
            <a:endParaRPr lang="it-IT" sz="2400" b="1" dirty="0">
              <a:solidFill>
                <a:schemeClr val="bg1"/>
              </a:solidFill>
              <a:latin typeface="+mj-lt"/>
              <a:ea typeface="+mj-ea"/>
              <a:cs typeface="+mj-cs"/>
            </a:endParaRPr>
          </a:p>
        </p:txBody>
      </p:sp>
      <p:sp>
        <p:nvSpPr>
          <p:cNvPr id="11" name="Rettangolo 10"/>
          <p:cNvSpPr/>
          <p:nvPr/>
        </p:nvSpPr>
        <p:spPr>
          <a:xfrm>
            <a:off x="15914" y="4128301"/>
            <a:ext cx="6096000" cy="646331"/>
          </a:xfrm>
          <a:prstGeom prst="rect">
            <a:avLst/>
          </a:prstGeom>
        </p:spPr>
        <p:txBody>
          <a:bodyPr>
            <a:spAutoFit/>
          </a:bodyPr>
          <a:lstStyle/>
          <a:p>
            <a:r>
              <a:rPr lang="it-IT" dirty="0">
                <a:solidFill>
                  <a:srgbClr val="000000"/>
                </a:solidFill>
                <a:latin typeface="Lato"/>
              </a:rPr>
              <a:t>Laboratorio per </a:t>
            </a:r>
            <a:r>
              <a:rPr lang="it-IT" dirty="0" smtClean="0">
                <a:solidFill>
                  <a:srgbClr val="000000"/>
                </a:solidFill>
                <a:latin typeface="Lato"/>
              </a:rPr>
              <a:t>la diffusione dei contenuti, prodotti e servizi digitali attraverso </a:t>
            </a:r>
            <a:r>
              <a:rPr lang="it-IT" dirty="0">
                <a:solidFill>
                  <a:srgbClr val="000000"/>
                </a:solidFill>
                <a:latin typeface="Lato"/>
              </a:rPr>
              <a:t>tecnologie </a:t>
            </a:r>
            <a:r>
              <a:rPr lang="it-IT" dirty="0" smtClean="0">
                <a:solidFill>
                  <a:srgbClr val="000000"/>
                </a:solidFill>
                <a:latin typeface="Lato"/>
              </a:rPr>
              <a:t>avanzate!</a:t>
            </a:r>
            <a:endParaRPr lang="it-IT" dirty="0">
              <a:solidFill>
                <a:srgbClr val="000000"/>
              </a:solidFill>
              <a:latin typeface="Lato"/>
            </a:endParaRPr>
          </a:p>
        </p:txBody>
      </p:sp>
      <p:sp>
        <p:nvSpPr>
          <p:cNvPr id="12" name="Rettangolo 11"/>
          <p:cNvSpPr/>
          <p:nvPr/>
        </p:nvSpPr>
        <p:spPr>
          <a:xfrm>
            <a:off x="3279291" y="730593"/>
            <a:ext cx="6096000" cy="707886"/>
          </a:xfrm>
          <a:prstGeom prst="rect">
            <a:avLst/>
          </a:prstGeom>
        </p:spPr>
        <p:txBody>
          <a:bodyPr>
            <a:spAutoFit/>
          </a:bodyPr>
          <a:lstStyle/>
          <a:p>
            <a:pPr algn="ctr"/>
            <a:r>
              <a:rPr lang="it-IT" sz="2000" i="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Soluzioni per la progettazione, realizzazione </a:t>
            </a:r>
            <a:r>
              <a:rPr lang="it-IT" sz="20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e </a:t>
            </a:r>
            <a:r>
              <a:rPr lang="it-IT" sz="2000" i="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gestione di  </a:t>
            </a:r>
            <a:r>
              <a:rPr lang="it-IT" sz="20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contenuti </a:t>
            </a:r>
            <a:r>
              <a:rPr lang="it-IT" sz="2000" i="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multimediali in ambito digitale. </a:t>
            </a:r>
            <a:endParaRPr lang="it-IT" sz="2000" i="1" dirty="0">
              <a:solidFill>
                <a:srgbClr val="000000"/>
              </a:solidFill>
            </a:endParaRPr>
          </a:p>
        </p:txBody>
      </p:sp>
      <p:sp>
        <p:nvSpPr>
          <p:cNvPr id="13" name="CasellaDiTesto 12"/>
          <p:cNvSpPr txBox="1"/>
          <p:nvPr/>
        </p:nvSpPr>
        <p:spPr>
          <a:xfrm>
            <a:off x="4912110" y="2403561"/>
            <a:ext cx="341534" cy="461665"/>
          </a:xfrm>
          <a:prstGeom prst="rect">
            <a:avLst/>
          </a:prstGeom>
          <a:noFill/>
        </p:spPr>
        <p:txBody>
          <a:bodyPr wrap="square" rtlCol="0">
            <a:spAutoFit/>
          </a:bodyPr>
          <a:lstStyle/>
          <a:p>
            <a:r>
              <a:rPr lang="it-IT" sz="2400" b="1" dirty="0" smtClean="0">
                <a:solidFill>
                  <a:schemeClr val="bg1"/>
                </a:solidFill>
              </a:rPr>
              <a:t>&amp;</a:t>
            </a:r>
            <a:endParaRPr lang="it-IT" sz="2400" b="1" dirty="0">
              <a:solidFill>
                <a:schemeClr val="bg1"/>
              </a:solidFill>
            </a:endParaRPr>
          </a:p>
        </p:txBody>
      </p:sp>
      <p:pic>
        <p:nvPicPr>
          <p:cNvPr id="14" name="Immagin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9633" y="5168173"/>
            <a:ext cx="2769867" cy="1454180"/>
          </a:xfrm>
          <a:prstGeom prst="rect">
            <a:avLst/>
          </a:prstGeom>
        </p:spPr>
      </p:pic>
    </p:spTree>
    <p:extLst>
      <p:ext uri="{BB962C8B-B14F-4D97-AF65-F5344CB8AC3E}">
        <p14:creationId xmlns:p14="http://schemas.microsoft.com/office/powerpoint/2010/main" val="28480324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2933700" y="-39856"/>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it-IT" dirty="0" smtClean="0">
                <a:solidFill>
                  <a:srgbClr val="000000"/>
                </a:solidFill>
                <a:effectLst>
                  <a:outerShdw blurRad="38100" dist="38100" dir="2700000" algn="tl">
                    <a:srgbClr val="000000">
                      <a:alpha val="43137"/>
                    </a:srgbClr>
                  </a:outerShdw>
                </a:effectLst>
              </a:rPr>
              <a:t>LINEA ALLA SCUOLA </a:t>
            </a:r>
            <a:endParaRPr lang="it-IT" dirty="0">
              <a:solidFill>
                <a:srgbClr val="000000"/>
              </a:solidFill>
              <a:effectLst>
                <a:outerShdw blurRad="38100" dist="38100" dir="2700000" algn="tl">
                  <a:srgbClr val="000000">
                    <a:alpha val="43137"/>
                  </a:srgbClr>
                </a:outerShdw>
              </a:effectLst>
            </a:endParaRP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7718" y="1143883"/>
            <a:ext cx="1899715" cy="1140273"/>
          </a:xfrm>
          <a:prstGeom prst="rect">
            <a:avLst/>
          </a:prstGeom>
        </p:spPr>
      </p:pic>
      <p:sp>
        <p:nvSpPr>
          <p:cNvPr id="10" name="Rettangolo 9"/>
          <p:cNvSpPr/>
          <p:nvPr/>
        </p:nvSpPr>
        <p:spPr>
          <a:xfrm>
            <a:off x="6757261" y="1462294"/>
            <a:ext cx="4838538" cy="1200329"/>
          </a:xfrm>
          <a:prstGeom prst="rect">
            <a:avLst/>
          </a:prstGeom>
        </p:spPr>
        <p:txBody>
          <a:bodyPr wrap="square">
            <a:spAutoFit/>
          </a:bodyPr>
          <a:lstStyle/>
          <a:p>
            <a:pPr algn="just"/>
            <a:r>
              <a:rPr lang="it-IT" b="1" dirty="0">
                <a:solidFill>
                  <a:srgbClr val="7A7A7A"/>
                </a:solidFill>
                <a:latin typeface="Lato"/>
              </a:rPr>
              <a:t>Linea Alla Scuola</a:t>
            </a:r>
            <a:r>
              <a:rPr lang="it-IT" dirty="0">
                <a:solidFill>
                  <a:srgbClr val="7A7A7A"/>
                </a:solidFill>
                <a:latin typeface="Lato"/>
              </a:rPr>
              <a:t> è una testata giornalistica registrata al Tribunale di Napoli i cui contenuti sono creati dai ragazzi delle istituzioni scolastiche coinvolte.</a:t>
            </a:r>
            <a:endParaRPr lang="it-IT" dirty="0"/>
          </a:p>
        </p:txBody>
      </p:sp>
      <p:sp>
        <p:nvSpPr>
          <p:cNvPr id="11" name="Rettangolo 10"/>
          <p:cNvSpPr/>
          <p:nvPr/>
        </p:nvSpPr>
        <p:spPr>
          <a:xfrm>
            <a:off x="4189546" y="2774184"/>
            <a:ext cx="7406253" cy="1200329"/>
          </a:xfrm>
          <a:prstGeom prst="rect">
            <a:avLst/>
          </a:prstGeom>
        </p:spPr>
        <p:txBody>
          <a:bodyPr wrap="square">
            <a:spAutoFit/>
          </a:bodyPr>
          <a:lstStyle/>
          <a:p>
            <a:r>
              <a:rPr lang="it-IT" dirty="0">
                <a:solidFill>
                  <a:srgbClr val="7A7A7A"/>
                </a:solidFill>
                <a:latin typeface="Lato"/>
              </a:rPr>
              <a:t>La Fondazione </a:t>
            </a:r>
            <a:r>
              <a:rPr lang="it-IT" dirty="0" err="1">
                <a:solidFill>
                  <a:srgbClr val="7A7A7A"/>
                </a:solidFill>
                <a:latin typeface="Lato"/>
              </a:rPr>
              <a:t>Cultura&amp;Innovazione</a:t>
            </a:r>
            <a:r>
              <a:rPr lang="it-IT" dirty="0">
                <a:solidFill>
                  <a:srgbClr val="7A7A7A"/>
                </a:solidFill>
                <a:latin typeface="Lato"/>
              </a:rPr>
              <a:t> utilizzando i diversi canali social coinvolge i ragazzi in attività collegate con la social radio e la social TV, stimolando la loro creatività e aiutandoli a rompere la timidezza nonché ad interagire in modo naturale con il mondo dei mass-media.</a:t>
            </a:r>
            <a:endParaRPr lang="it-IT" dirty="0"/>
          </a:p>
        </p:txBody>
      </p:sp>
      <p:pic>
        <p:nvPicPr>
          <p:cNvPr id="13" name="Immagin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8962" y="4223318"/>
            <a:ext cx="3921480" cy="2441582"/>
          </a:xfrm>
          <a:prstGeom prst="rect">
            <a:avLst/>
          </a:prstGeom>
        </p:spPr>
      </p:pic>
      <p:pic>
        <p:nvPicPr>
          <p:cNvPr id="15" name="Immagine 14"/>
          <p:cNvPicPr>
            <a:picLocks noChangeAspect="1"/>
          </p:cNvPicPr>
          <p:nvPr/>
        </p:nvPicPr>
        <p:blipFill rotWithShape="1">
          <a:blip r:embed="rId4" cstate="print">
            <a:extLst>
              <a:ext uri="{28A0092B-C50C-407E-A947-70E740481C1C}">
                <a14:useLocalDpi xmlns:a14="http://schemas.microsoft.com/office/drawing/2010/main" val="0"/>
              </a:ext>
            </a:extLst>
          </a:blip>
          <a:srcRect l="9532" r="9218"/>
          <a:stretch/>
        </p:blipFill>
        <p:spPr>
          <a:xfrm>
            <a:off x="86064" y="4223318"/>
            <a:ext cx="3261628" cy="1854267"/>
          </a:xfrm>
          <a:prstGeom prst="rect">
            <a:avLst/>
          </a:prstGeom>
        </p:spPr>
      </p:pic>
      <p:pic>
        <p:nvPicPr>
          <p:cNvPr id="14" name="Immagin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710" y="6216139"/>
            <a:ext cx="588414" cy="559488"/>
          </a:xfrm>
          <a:prstGeom prst="rect">
            <a:avLst/>
          </a:prstGeom>
        </p:spPr>
      </p:pic>
      <p:pic>
        <p:nvPicPr>
          <p:cNvPr id="3" name="Immagine 2"/>
          <p:cNvPicPr>
            <a:picLocks noChangeAspect="1"/>
          </p:cNvPicPr>
          <p:nvPr/>
        </p:nvPicPr>
        <p:blipFill rotWithShape="1">
          <a:blip r:embed="rId6" cstate="print">
            <a:extLst>
              <a:ext uri="{28A0092B-C50C-407E-A947-70E740481C1C}">
                <a14:useLocalDpi xmlns:a14="http://schemas.microsoft.com/office/drawing/2010/main" val="0"/>
              </a:ext>
            </a:extLst>
          </a:blip>
          <a:srcRect t="6388" b="7223"/>
          <a:stretch/>
        </p:blipFill>
        <p:spPr>
          <a:xfrm>
            <a:off x="7892673" y="4523449"/>
            <a:ext cx="4171237" cy="2252178"/>
          </a:xfrm>
          <a:prstGeom prst="rect">
            <a:avLst/>
          </a:prstGeom>
        </p:spPr>
      </p:pic>
      <p:pic>
        <p:nvPicPr>
          <p:cNvPr id="4" name="Immagin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10586">
            <a:off x="1997920" y="1383855"/>
            <a:ext cx="1452356" cy="2636901"/>
          </a:xfrm>
          <a:prstGeom prst="rect">
            <a:avLst/>
          </a:prstGeom>
        </p:spPr>
      </p:pic>
    </p:spTree>
    <p:extLst>
      <p:ext uri="{BB962C8B-B14F-4D97-AF65-F5344CB8AC3E}">
        <p14:creationId xmlns:p14="http://schemas.microsoft.com/office/powerpoint/2010/main" val="5287571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4674489" y="741455"/>
            <a:ext cx="3160776" cy="3139321"/>
          </a:xfrm>
          <a:prstGeom prst="rect">
            <a:avLst/>
          </a:prstGeom>
          <a:noFill/>
        </p:spPr>
        <p:txBody>
          <a:bodyPr wrap="square" rtlCol="0">
            <a:spAutoFit/>
          </a:bodyPr>
          <a:lstStyle/>
          <a:p>
            <a:r>
              <a:rPr lang="it-IT" b="1" dirty="0" smtClean="0">
                <a:solidFill>
                  <a:schemeClr val="bg1"/>
                </a:solidFill>
                <a:effectLst>
                  <a:outerShdw blurRad="38100" dist="38100" dir="2700000" algn="tl">
                    <a:srgbClr val="000000">
                      <a:alpha val="43137"/>
                    </a:srgbClr>
                  </a:outerShdw>
                </a:effectLst>
              </a:rPr>
              <a:t>Laboratori ESPERIENZIALI  </a:t>
            </a:r>
            <a:r>
              <a:rPr lang="it-IT" dirty="0" err="1" smtClean="0">
                <a:solidFill>
                  <a:schemeClr val="bg1"/>
                </a:solidFill>
              </a:rPr>
              <a:t>Giornalistisco</a:t>
            </a:r>
            <a:r>
              <a:rPr lang="it-IT" dirty="0" smtClean="0">
                <a:solidFill>
                  <a:schemeClr val="bg1"/>
                </a:solidFill>
              </a:rPr>
              <a:t> </a:t>
            </a:r>
          </a:p>
          <a:p>
            <a:r>
              <a:rPr lang="it-IT" dirty="0" smtClean="0">
                <a:solidFill>
                  <a:schemeClr val="bg1"/>
                </a:solidFill>
              </a:rPr>
              <a:t>Radiofonico- Televisivo</a:t>
            </a:r>
            <a:endParaRPr lang="it-IT" dirty="0" smtClean="0">
              <a:solidFill>
                <a:schemeClr val="bg1"/>
              </a:solidFill>
            </a:endParaRPr>
          </a:p>
          <a:p>
            <a:r>
              <a:rPr lang="it-IT" dirty="0" smtClean="0">
                <a:solidFill>
                  <a:schemeClr val="bg1"/>
                </a:solidFill>
              </a:rPr>
              <a:t>Registrazione </a:t>
            </a:r>
            <a:r>
              <a:rPr lang="it-IT" dirty="0" err="1" smtClean="0">
                <a:solidFill>
                  <a:schemeClr val="bg1"/>
                </a:solidFill>
              </a:rPr>
              <a:t>podcast</a:t>
            </a:r>
            <a:r>
              <a:rPr lang="it-IT" dirty="0" smtClean="0">
                <a:solidFill>
                  <a:schemeClr val="bg1"/>
                </a:solidFill>
              </a:rPr>
              <a:t> </a:t>
            </a:r>
          </a:p>
          <a:p>
            <a:r>
              <a:rPr lang="it-IT" dirty="0" err="1" smtClean="0">
                <a:solidFill>
                  <a:schemeClr val="bg1"/>
                </a:solidFill>
              </a:rPr>
              <a:t>AudioVisivo</a:t>
            </a:r>
            <a:r>
              <a:rPr lang="it-IT" dirty="0" smtClean="0">
                <a:solidFill>
                  <a:schemeClr val="bg1"/>
                </a:solidFill>
              </a:rPr>
              <a:t> </a:t>
            </a:r>
            <a:endParaRPr lang="it-IT" dirty="0" smtClean="0">
              <a:solidFill>
                <a:schemeClr val="bg1"/>
              </a:solidFill>
            </a:endParaRPr>
          </a:p>
          <a:p>
            <a:r>
              <a:rPr lang="it-IT" dirty="0" err="1" smtClean="0">
                <a:solidFill>
                  <a:schemeClr val="bg1"/>
                </a:solidFill>
              </a:rPr>
              <a:t>Storytelling</a:t>
            </a:r>
            <a:endParaRPr lang="it-IT" dirty="0" smtClean="0">
              <a:solidFill>
                <a:schemeClr val="bg1"/>
              </a:solidFill>
            </a:endParaRPr>
          </a:p>
          <a:p>
            <a:r>
              <a:rPr lang="it-IT" dirty="0" err="1" smtClean="0">
                <a:solidFill>
                  <a:schemeClr val="bg1"/>
                </a:solidFill>
              </a:rPr>
              <a:t>Gamification</a:t>
            </a:r>
            <a:r>
              <a:rPr lang="it-IT" dirty="0" smtClean="0">
                <a:solidFill>
                  <a:schemeClr val="bg1"/>
                </a:solidFill>
              </a:rPr>
              <a:t> </a:t>
            </a:r>
          </a:p>
          <a:p>
            <a:r>
              <a:rPr lang="it-IT" dirty="0">
                <a:solidFill>
                  <a:schemeClr val="bg1"/>
                </a:solidFill>
              </a:rPr>
              <a:t>realtà virtuale, aumentata e </a:t>
            </a:r>
            <a:r>
              <a:rPr lang="it-IT" dirty="0" err="1" smtClean="0">
                <a:solidFill>
                  <a:schemeClr val="bg1"/>
                </a:solidFill>
              </a:rPr>
              <a:t>immersiva</a:t>
            </a:r>
            <a:r>
              <a:rPr lang="it-IT" dirty="0" smtClean="0">
                <a:solidFill>
                  <a:schemeClr val="bg1"/>
                </a:solidFill>
              </a:rPr>
              <a:t>….</a:t>
            </a:r>
          </a:p>
          <a:p>
            <a:r>
              <a:rPr lang="it-IT" dirty="0" smtClean="0">
                <a:solidFill>
                  <a:schemeClr val="bg1"/>
                </a:solidFill>
              </a:rPr>
              <a:t>…</a:t>
            </a:r>
            <a:endParaRPr lang="it-IT" dirty="0" smtClean="0">
              <a:solidFill>
                <a:schemeClr val="bg1"/>
              </a:solidFill>
            </a:endParaRPr>
          </a:p>
          <a:p>
            <a:r>
              <a:rPr lang="it-IT" dirty="0" smtClean="0">
                <a:solidFill>
                  <a:schemeClr val="bg1"/>
                </a:solidFill>
              </a:rPr>
              <a:t>Molto </a:t>
            </a:r>
            <a:r>
              <a:rPr lang="it-IT" dirty="0" smtClean="0">
                <a:solidFill>
                  <a:schemeClr val="bg1"/>
                </a:solidFill>
              </a:rPr>
              <a:t>altro </a:t>
            </a:r>
            <a:endParaRPr lang="it-IT" dirty="0">
              <a:solidFill>
                <a:schemeClr val="bg1"/>
              </a:solidFill>
            </a:endParaRPr>
          </a:p>
        </p:txBody>
      </p:sp>
      <p:pic>
        <p:nvPicPr>
          <p:cNvPr id="3" name="Immagine 2"/>
          <p:cNvPicPr>
            <a:picLocks noChangeAspect="1"/>
          </p:cNvPicPr>
          <p:nvPr/>
        </p:nvPicPr>
        <p:blipFill rotWithShape="1">
          <a:blip r:embed="rId2" cstate="print">
            <a:extLst>
              <a:ext uri="{28A0092B-C50C-407E-A947-70E740481C1C}">
                <a14:useLocalDpi xmlns:a14="http://schemas.microsoft.com/office/drawing/2010/main" val="0"/>
              </a:ext>
            </a:extLst>
          </a:blip>
          <a:srcRect t="31852"/>
          <a:stretch/>
        </p:blipFill>
        <p:spPr>
          <a:xfrm>
            <a:off x="521917" y="1530563"/>
            <a:ext cx="3634869" cy="1376439"/>
          </a:xfrm>
          <a:prstGeom prst="rect">
            <a:avLst/>
          </a:prstGeom>
        </p:spPr>
      </p:pic>
      <p:pic>
        <p:nvPicPr>
          <p:cNvPr id="7" name="Immagine 6"/>
          <p:cNvPicPr>
            <a:picLocks noChangeAspect="1"/>
          </p:cNvPicPr>
          <p:nvPr/>
        </p:nvPicPr>
        <p:blipFill rotWithShape="1">
          <a:blip r:embed="rId3" cstate="print">
            <a:extLst>
              <a:ext uri="{28A0092B-C50C-407E-A947-70E740481C1C}">
                <a14:useLocalDpi xmlns:a14="http://schemas.microsoft.com/office/drawing/2010/main" val="0"/>
              </a:ext>
            </a:extLst>
          </a:blip>
          <a:srcRect t="51250"/>
          <a:stretch/>
        </p:blipFill>
        <p:spPr>
          <a:xfrm>
            <a:off x="8077985" y="1618618"/>
            <a:ext cx="3614707" cy="2049275"/>
          </a:xfrm>
          <a:prstGeom prst="rect">
            <a:avLst/>
          </a:prstGeom>
        </p:spPr>
      </p:pic>
      <p:pic>
        <p:nvPicPr>
          <p:cNvPr id="2" name="Immagin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2930" y="4158647"/>
            <a:ext cx="2894540" cy="2170905"/>
          </a:xfrm>
          <a:prstGeom prst="rect">
            <a:avLst/>
          </a:prstGeom>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710" y="3262883"/>
            <a:ext cx="4204059" cy="2799969"/>
          </a:xfrm>
          <a:prstGeom prst="rect">
            <a:avLst/>
          </a:prstGeom>
        </p:spPr>
      </p:pic>
      <p:pic>
        <p:nvPicPr>
          <p:cNvPr id="10" name="Immagin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1518" y="3918847"/>
            <a:ext cx="3033785" cy="2271639"/>
          </a:xfrm>
          <a:prstGeom prst="rect">
            <a:avLst/>
          </a:prstGeom>
        </p:spPr>
      </p:pic>
      <p:pic>
        <p:nvPicPr>
          <p:cNvPr id="8" name="Immagin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710" y="6216139"/>
            <a:ext cx="588414" cy="559488"/>
          </a:xfrm>
          <a:prstGeom prst="rect">
            <a:avLst/>
          </a:prstGeom>
        </p:spPr>
      </p:pic>
    </p:spTree>
    <p:extLst>
      <p:ext uri="{BB962C8B-B14F-4D97-AF65-F5344CB8AC3E}">
        <p14:creationId xmlns:p14="http://schemas.microsoft.com/office/powerpoint/2010/main" val="16429985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egnaposto testo 3"/>
          <p:cNvSpPr txBox="1">
            <a:spLocks/>
          </p:cNvSpPr>
          <p:nvPr/>
        </p:nvSpPr>
        <p:spPr>
          <a:xfrm>
            <a:off x="7377193" y="2840382"/>
            <a:ext cx="4082346" cy="13437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endParaRPr lang="it-IT" sz="1800" dirty="0" smtClean="0">
              <a:solidFill>
                <a:srgbClr val="FF0000"/>
              </a:solidFill>
            </a:endParaRPr>
          </a:p>
          <a:p>
            <a:r>
              <a:rPr lang="it-IT" sz="1800" b="1" i="1" dirty="0" smtClean="0">
                <a:solidFill>
                  <a:schemeClr val="accent1"/>
                </a:solidFill>
                <a:effectLst>
                  <a:outerShdw blurRad="38100" dist="38100" dir="2700000" algn="tl">
                    <a:srgbClr val="000000">
                      <a:alpha val="43137"/>
                    </a:srgbClr>
                  </a:outerShdw>
                </a:effectLst>
              </a:rPr>
              <a:t>Scopri tutti i nostri dispositivi </a:t>
            </a:r>
          </a:p>
        </p:txBody>
      </p:sp>
      <p:sp>
        <p:nvSpPr>
          <p:cNvPr id="3" name="Rettangolo 2"/>
          <p:cNvSpPr/>
          <p:nvPr/>
        </p:nvSpPr>
        <p:spPr>
          <a:xfrm>
            <a:off x="4453128" y="708887"/>
            <a:ext cx="7251192" cy="2585323"/>
          </a:xfrm>
          <a:prstGeom prst="rect">
            <a:avLst/>
          </a:prstGeom>
        </p:spPr>
        <p:txBody>
          <a:bodyPr wrap="square">
            <a:spAutoFit/>
          </a:bodyPr>
          <a:lstStyle/>
          <a:p>
            <a:pPr algn="just"/>
            <a:r>
              <a:rPr lang="it-IT" dirty="0" smtClean="0">
                <a:solidFill>
                  <a:srgbClr val="000000"/>
                </a:solidFill>
              </a:rPr>
              <a:t>Tutti i percorsi sono attuabili in bundle con soluzioni </a:t>
            </a:r>
            <a:r>
              <a:rPr lang="it-IT" dirty="0">
                <a:solidFill>
                  <a:srgbClr val="000000"/>
                </a:solidFill>
              </a:rPr>
              <a:t>e tecnologie adeguate ai piani di lavoro relativi all’amministrazione, alla formazione, ai docenti, alle relazioni con le famiglie ed alla </a:t>
            </a:r>
            <a:r>
              <a:rPr lang="it-IT" dirty="0" smtClean="0">
                <a:solidFill>
                  <a:srgbClr val="000000"/>
                </a:solidFill>
              </a:rPr>
              <a:t>sicurezza.</a:t>
            </a:r>
          </a:p>
          <a:p>
            <a:pPr algn="just"/>
            <a:r>
              <a:rPr lang="it-IT" dirty="0">
                <a:solidFill>
                  <a:srgbClr val="000000"/>
                </a:solidFill>
              </a:rPr>
              <a:t>Hardware dedicati (tavolette grafiche, notebook, </a:t>
            </a:r>
            <a:r>
              <a:rPr lang="it-IT" dirty="0" err="1">
                <a:solidFill>
                  <a:srgbClr val="000000"/>
                </a:solidFill>
              </a:rPr>
              <a:t>tablet</a:t>
            </a:r>
            <a:r>
              <a:rPr lang="it-IT" dirty="0">
                <a:solidFill>
                  <a:srgbClr val="000000"/>
                </a:solidFill>
              </a:rPr>
              <a:t>, pc </a:t>
            </a:r>
            <a:r>
              <a:rPr lang="it-IT" dirty="0" err="1">
                <a:solidFill>
                  <a:srgbClr val="000000"/>
                </a:solidFill>
              </a:rPr>
              <a:t>all</a:t>
            </a:r>
            <a:r>
              <a:rPr lang="it-IT" dirty="0">
                <a:solidFill>
                  <a:srgbClr val="000000"/>
                </a:solidFill>
              </a:rPr>
              <a:t>-in-</a:t>
            </a:r>
            <a:r>
              <a:rPr lang="it-IT" dirty="0" err="1">
                <a:solidFill>
                  <a:srgbClr val="000000"/>
                </a:solidFill>
              </a:rPr>
              <a:t>one</a:t>
            </a:r>
            <a:r>
              <a:rPr lang="it-IT" dirty="0">
                <a:solidFill>
                  <a:srgbClr val="000000"/>
                </a:solidFill>
              </a:rPr>
              <a:t>…)</a:t>
            </a:r>
          </a:p>
          <a:p>
            <a:pPr algn="just"/>
            <a:r>
              <a:rPr lang="it-IT" dirty="0" smtClean="0">
                <a:solidFill>
                  <a:srgbClr val="000000"/>
                </a:solidFill>
              </a:rPr>
              <a:t>Software per la didattica</a:t>
            </a:r>
          </a:p>
          <a:p>
            <a:pPr algn="just"/>
            <a:r>
              <a:rPr lang="it-IT" dirty="0" smtClean="0">
                <a:solidFill>
                  <a:srgbClr val="000000"/>
                </a:solidFill>
              </a:rPr>
              <a:t>Strumentazioni ad hoc per la realizzazione dei percorsi8</a:t>
            </a:r>
            <a:endParaRPr lang="it-IT" dirty="0">
              <a:solidFill>
                <a:srgbClr val="000000"/>
              </a:solidFill>
            </a:endParaRPr>
          </a:p>
          <a:p>
            <a:pPr algn="just"/>
            <a:endParaRPr lang="it-IT" dirty="0">
              <a:solidFill>
                <a:srgbClr val="000000"/>
              </a:solidFill>
            </a:endParaRP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48982" y="4143936"/>
            <a:ext cx="2656203" cy="1992152"/>
          </a:xfrm>
          <a:prstGeom prst="rect">
            <a:avLst/>
          </a:prstGeom>
        </p:spPr>
      </p:pic>
      <p:pic>
        <p:nvPicPr>
          <p:cNvPr id="7" name="Immagine 6"/>
          <p:cNvPicPr>
            <a:picLocks noChangeAspect="1"/>
          </p:cNvPicPr>
          <p:nvPr/>
        </p:nvPicPr>
        <p:blipFill rotWithShape="1">
          <a:blip r:embed="rId3" cstate="print">
            <a:extLst>
              <a:ext uri="{28A0092B-C50C-407E-A947-70E740481C1C}">
                <a14:useLocalDpi xmlns:a14="http://schemas.microsoft.com/office/drawing/2010/main" val="0"/>
              </a:ext>
            </a:extLst>
          </a:blip>
          <a:srcRect l="10582" r="9524"/>
          <a:stretch/>
        </p:blipFill>
        <p:spPr>
          <a:xfrm>
            <a:off x="932638" y="1893273"/>
            <a:ext cx="2972935" cy="1719493"/>
          </a:xfrm>
          <a:prstGeom prst="rect">
            <a:avLst/>
          </a:prstGeom>
        </p:spPr>
      </p:pic>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136" y="4143936"/>
            <a:ext cx="1155798" cy="1155798"/>
          </a:xfrm>
          <a:prstGeom prst="rect">
            <a:avLst/>
          </a:prstGeom>
        </p:spPr>
      </p:pic>
      <p:pic>
        <p:nvPicPr>
          <p:cNvPr id="10" name="Immagin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710" y="6216139"/>
            <a:ext cx="588414" cy="559488"/>
          </a:xfrm>
          <a:prstGeom prst="rect">
            <a:avLst/>
          </a:prstGeom>
        </p:spPr>
      </p:pic>
      <p:pic>
        <p:nvPicPr>
          <p:cNvPr id="5" name="Immagine 4"/>
          <p:cNvPicPr>
            <a:picLocks noChangeAspect="1"/>
          </p:cNvPicPr>
          <p:nvPr/>
        </p:nvPicPr>
        <p:blipFill>
          <a:blip r:embed="rId6"/>
          <a:stretch>
            <a:fillRect/>
          </a:stretch>
        </p:blipFill>
        <p:spPr>
          <a:xfrm>
            <a:off x="1836158" y="4957265"/>
            <a:ext cx="3155496" cy="1577748"/>
          </a:xfrm>
          <a:prstGeom prst="rect">
            <a:avLst/>
          </a:prstGeom>
        </p:spPr>
      </p:pic>
      <p:pic>
        <p:nvPicPr>
          <p:cNvPr id="8" name="Immagine 7"/>
          <p:cNvPicPr>
            <a:picLocks noChangeAspect="1"/>
          </p:cNvPicPr>
          <p:nvPr/>
        </p:nvPicPr>
        <p:blipFill>
          <a:blip r:embed="rId7"/>
          <a:stretch>
            <a:fillRect/>
          </a:stretch>
        </p:blipFill>
        <p:spPr>
          <a:xfrm>
            <a:off x="5076518" y="4070071"/>
            <a:ext cx="3127519" cy="2139881"/>
          </a:xfrm>
          <a:prstGeom prst="rect">
            <a:avLst/>
          </a:prstGeom>
        </p:spPr>
      </p:pic>
    </p:spTree>
    <p:extLst>
      <p:ext uri="{BB962C8B-B14F-4D97-AF65-F5344CB8AC3E}">
        <p14:creationId xmlns:p14="http://schemas.microsoft.com/office/powerpoint/2010/main" val="16278329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06251" y="421233"/>
            <a:ext cx="8610600" cy="1293028"/>
          </a:xfrm>
        </p:spPr>
        <p:txBody>
          <a:bodyPr>
            <a:normAutofit/>
          </a:bodyPr>
          <a:lstStyle/>
          <a:p>
            <a:r>
              <a:rPr lang="it-IT" sz="2800" b="1" dirty="0">
                <a:solidFill>
                  <a:schemeClr val="bg1"/>
                </a:solidFill>
                <a:effectLst>
                  <a:outerShdw blurRad="38100" dist="38100" dir="2700000" algn="tl">
                    <a:srgbClr val="000000">
                      <a:alpha val="43137"/>
                    </a:srgbClr>
                  </a:outerShdw>
                </a:effectLst>
              </a:rPr>
              <a:t>percorsi formativi per sostenere la transizione digitale</a:t>
            </a:r>
          </a:p>
        </p:txBody>
      </p:sp>
      <p:sp>
        <p:nvSpPr>
          <p:cNvPr id="3" name="Segnaposto contenuto 2"/>
          <p:cNvSpPr>
            <a:spLocks noGrp="1"/>
          </p:cNvSpPr>
          <p:nvPr>
            <p:ph idx="1"/>
          </p:nvPr>
        </p:nvSpPr>
        <p:spPr>
          <a:xfrm>
            <a:off x="210920" y="2269245"/>
            <a:ext cx="5669280" cy="3185159"/>
          </a:xfrm>
        </p:spPr>
        <p:txBody>
          <a:bodyPr/>
          <a:lstStyle/>
          <a:p>
            <a:pPr marL="0" indent="0">
              <a:buNone/>
            </a:pPr>
            <a:r>
              <a:rPr lang="it-IT" sz="2800" dirty="0">
                <a:solidFill>
                  <a:srgbClr val="7030A0"/>
                </a:solidFill>
                <a:effectLst>
                  <a:outerShdw blurRad="38100" dist="38100" dir="2700000" algn="tl">
                    <a:srgbClr val="000000">
                      <a:alpha val="43137"/>
                    </a:srgbClr>
                  </a:outerShdw>
                </a:effectLst>
              </a:rPr>
              <a:t>LEADERSHIP DELL'INNOVAZIONE </a:t>
            </a:r>
            <a:endParaRPr lang="it-IT" dirty="0" smtClean="0">
              <a:solidFill>
                <a:schemeClr val="bg1"/>
              </a:solidFill>
            </a:endParaRPr>
          </a:p>
          <a:p>
            <a:pPr marL="0" indent="0">
              <a:buNone/>
            </a:pPr>
            <a:r>
              <a:rPr lang="it-IT" sz="2000" dirty="0">
                <a:solidFill>
                  <a:schemeClr val="bg2"/>
                </a:solidFill>
              </a:rPr>
              <a:t>Nuovo codice </a:t>
            </a:r>
            <a:r>
              <a:rPr lang="it-IT" sz="2000" dirty="0">
                <a:solidFill>
                  <a:schemeClr val="bg2"/>
                </a:solidFill>
              </a:rPr>
              <a:t>degli appalti </a:t>
            </a:r>
          </a:p>
          <a:p>
            <a:pPr marL="0" indent="0">
              <a:buNone/>
            </a:pPr>
            <a:r>
              <a:rPr lang="it-IT" sz="2000" dirty="0">
                <a:solidFill>
                  <a:schemeClr val="bg2"/>
                </a:solidFill>
              </a:rPr>
              <a:t>Piattaforme e-learning</a:t>
            </a:r>
          </a:p>
          <a:p>
            <a:pPr marL="0" indent="0">
              <a:buNone/>
            </a:pPr>
            <a:r>
              <a:rPr lang="it-IT" sz="2000" dirty="0">
                <a:solidFill>
                  <a:schemeClr val="bg2"/>
                </a:solidFill>
              </a:rPr>
              <a:t>Metodologie  </a:t>
            </a:r>
            <a:r>
              <a:rPr lang="it-IT" sz="2000" dirty="0" err="1">
                <a:solidFill>
                  <a:schemeClr val="bg2"/>
                </a:solidFill>
              </a:rPr>
              <a:t>MePa</a:t>
            </a:r>
            <a:r>
              <a:rPr lang="it-IT" sz="2000" dirty="0">
                <a:solidFill>
                  <a:schemeClr val="bg2"/>
                </a:solidFill>
              </a:rPr>
              <a:t> : Procedure  </a:t>
            </a:r>
          </a:p>
          <a:p>
            <a:pPr marL="0" indent="0">
              <a:buNone/>
            </a:pPr>
            <a:r>
              <a:rPr lang="it-IT" sz="2000" dirty="0">
                <a:solidFill>
                  <a:schemeClr val="bg2"/>
                </a:solidFill>
              </a:rPr>
              <a:t>service </a:t>
            </a:r>
            <a:r>
              <a:rPr lang="it-IT" sz="2000" dirty="0" err="1">
                <a:solidFill>
                  <a:schemeClr val="bg2"/>
                </a:solidFill>
              </a:rPr>
              <a:t>learning</a:t>
            </a:r>
            <a:r>
              <a:rPr lang="it-IT" sz="2000" dirty="0">
                <a:solidFill>
                  <a:schemeClr val="bg2"/>
                </a:solidFill>
              </a:rPr>
              <a:t> </a:t>
            </a:r>
          </a:p>
          <a:p>
            <a:endParaRPr lang="it-IT" dirty="0"/>
          </a:p>
        </p:txBody>
      </p:sp>
      <p:sp>
        <p:nvSpPr>
          <p:cNvPr id="4" name="Rettangolo 3"/>
          <p:cNvSpPr/>
          <p:nvPr/>
        </p:nvSpPr>
        <p:spPr>
          <a:xfrm>
            <a:off x="6393003" y="1853357"/>
            <a:ext cx="5461752" cy="461665"/>
          </a:xfrm>
          <a:prstGeom prst="rect">
            <a:avLst/>
          </a:prstGeom>
        </p:spPr>
        <p:txBody>
          <a:bodyPr wrap="none">
            <a:spAutoFit/>
          </a:bodyPr>
          <a:lstStyle/>
          <a:p>
            <a:r>
              <a:rPr lang="it-IT" sz="2400" dirty="0">
                <a:solidFill>
                  <a:srgbClr val="7030A0"/>
                </a:solidFill>
                <a:effectLst>
                  <a:outerShdw blurRad="38100" dist="38100" dir="2700000" algn="tl">
                    <a:srgbClr val="000000">
                      <a:alpha val="43137"/>
                    </a:srgbClr>
                  </a:outerShdw>
                </a:effectLst>
              </a:rPr>
              <a:t>DIGITALIZZAZIONE AMMINISTRATIVA </a:t>
            </a:r>
          </a:p>
        </p:txBody>
      </p:sp>
      <p:sp>
        <p:nvSpPr>
          <p:cNvPr id="5" name="Rettangolo 4"/>
          <p:cNvSpPr/>
          <p:nvPr/>
        </p:nvSpPr>
        <p:spPr>
          <a:xfrm>
            <a:off x="6619511" y="2437383"/>
            <a:ext cx="6262345" cy="1015663"/>
          </a:xfrm>
          <a:prstGeom prst="rect">
            <a:avLst/>
          </a:prstGeom>
        </p:spPr>
        <p:txBody>
          <a:bodyPr wrap="square">
            <a:spAutoFit/>
          </a:bodyPr>
          <a:lstStyle/>
          <a:p>
            <a:r>
              <a:rPr lang="it-IT" sz="2000" dirty="0">
                <a:solidFill>
                  <a:schemeClr val="bg2"/>
                </a:solidFill>
              </a:rPr>
              <a:t>Digitalizzazione Amministrativa </a:t>
            </a:r>
          </a:p>
          <a:p>
            <a:r>
              <a:rPr lang="it-IT" sz="2000" dirty="0">
                <a:solidFill>
                  <a:schemeClr val="bg2"/>
                </a:solidFill>
              </a:rPr>
              <a:t>Gare d'appalto</a:t>
            </a:r>
          </a:p>
          <a:p>
            <a:r>
              <a:rPr lang="it-IT" sz="2000" dirty="0">
                <a:solidFill>
                  <a:schemeClr val="bg2"/>
                </a:solidFill>
              </a:rPr>
              <a:t>Digitalizzazione nelle scuole </a:t>
            </a:r>
          </a:p>
        </p:txBody>
      </p:sp>
      <p:sp>
        <p:nvSpPr>
          <p:cNvPr id="6" name="Rettangolo 5"/>
          <p:cNvSpPr/>
          <p:nvPr/>
        </p:nvSpPr>
        <p:spPr>
          <a:xfrm>
            <a:off x="8683411" y="4130965"/>
            <a:ext cx="2733441" cy="461665"/>
          </a:xfrm>
          <a:prstGeom prst="rect">
            <a:avLst/>
          </a:prstGeom>
        </p:spPr>
        <p:txBody>
          <a:bodyPr wrap="none">
            <a:spAutoFit/>
          </a:bodyPr>
          <a:lstStyle/>
          <a:p>
            <a:r>
              <a:rPr lang="it-IT" sz="2400" dirty="0">
                <a:solidFill>
                  <a:srgbClr val="7030A0"/>
                </a:solidFill>
                <a:effectLst>
                  <a:outerShdw blurRad="38100" dist="38100" dir="2700000" algn="tl">
                    <a:srgbClr val="000000">
                      <a:alpha val="43137"/>
                    </a:srgbClr>
                  </a:outerShdw>
                </a:effectLst>
              </a:rPr>
              <a:t>SPAZI E AMBIENTI </a:t>
            </a:r>
          </a:p>
        </p:txBody>
      </p:sp>
      <p:sp>
        <p:nvSpPr>
          <p:cNvPr id="7" name="Rettangolo 6"/>
          <p:cNvSpPr/>
          <p:nvPr/>
        </p:nvSpPr>
        <p:spPr>
          <a:xfrm>
            <a:off x="9123879" y="4654184"/>
            <a:ext cx="4585945" cy="1200329"/>
          </a:xfrm>
          <a:prstGeom prst="rect">
            <a:avLst/>
          </a:prstGeom>
        </p:spPr>
        <p:txBody>
          <a:bodyPr wrap="square">
            <a:spAutoFit/>
          </a:bodyPr>
          <a:lstStyle/>
          <a:p>
            <a:r>
              <a:rPr lang="it-IT" dirty="0" err="1" smtClean="0">
                <a:solidFill>
                  <a:schemeClr val="bg1"/>
                </a:solidFill>
              </a:rPr>
              <a:t>Cybersecurity</a:t>
            </a:r>
            <a:endParaRPr lang="it-IT" dirty="0" smtClean="0">
              <a:solidFill>
                <a:schemeClr val="bg1"/>
              </a:solidFill>
            </a:endParaRPr>
          </a:p>
          <a:p>
            <a:r>
              <a:rPr lang="it-IT" dirty="0" smtClean="0">
                <a:solidFill>
                  <a:schemeClr val="bg1"/>
                </a:solidFill>
              </a:rPr>
              <a:t>Sicurezza Sul Lavoro </a:t>
            </a:r>
          </a:p>
          <a:p>
            <a:r>
              <a:rPr lang="it-IT" dirty="0" err="1" smtClean="0">
                <a:solidFill>
                  <a:schemeClr val="bg1"/>
                </a:solidFill>
              </a:rPr>
              <a:t>Gamification</a:t>
            </a:r>
            <a:r>
              <a:rPr lang="it-IT" dirty="0" smtClean="0">
                <a:solidFill>
                  <a:schemeClr val="bg1"/>
                </a:solidFill>
              </a:rPr>
              <a:t> </a:t>
            </a:r>
          </a:p>
          <a:p>
            <a:r>
              <a:rPr lang="it-IT" dirty="0" err="1" smtClean="0">
                <a:solidFill>
                  <a:schemeClr val="bg1"/>
                </a:solidFill>
              </a:rPr>
              <a:t>Rendering</a:t>
            </a:r>
            <a:r>
              <a:rPr lang="it-IT" dirty="0" smtClean="0">
                <a:solidFill>
                  <a:schemeClr val="bg1"/>
                </a:solidFill>
              </a:rPr>
              <a:t> </a:t>
            </a:r>
            <a:endParaRPr lang="it-IT" dirty="0">
              <a:solidFill>
                <a:schemeClr val="bg1"/>
              </a:solidFill>
            </a:endParaRPr>
          </a:p>
        </p:txBody>
      </p:sp>
      <p:sp>
        <p:nvSpPr>
          <p:cNvPr id="8" name="Rettangolo 7"/>
          <p:cNvSpPr/>
          <p:nvPr/>
        </p:nvSpPr>
        <p:spPr>
          <a:xfrm>
            <a:off x="1836508" y="5375654"/>
            <a:ext cx="3215464" cy="400110"/>
          </a:xfrm>
          <a:prstGeom prst="rect">
            <a:avLst/>
          </a:prstGeom>
        </p:spPr>
        <p:txBody>
          <a:bodyPr wrap="square">
            <a:spAutoFit/>
          </a:bodyPr>
          <a:lstStyle/>
          <a:p>
            <a:r>
              <a:rPr lang="it-IT" sz="2000" b="1" dirty="0">
                <a:solidFill>
                  <a:srgbClr val="7030A0"/>
                </a:solidFill>
              </a:rPr>
              <a:t>TECNOLOGIE INCLUSIVE </a:t>
            </a:r>
          </a:p>
        </p:txBody>
      </p:sp>
      <p:sp>
        <p:nvSpPr>
          <p:cNvPr id="9" name="Rettangolo 8"/>
          <p:cNvSpPr/>
          <p:nvPr/>
        </p:nvSpPr>
        <p:spPr>
          <a:xfrm>
            <a:off x="975360" y="5791818"/>
            <a:ext cx="6096000" cy="646331"/>
          </a:xfrm>
          <a:prstGeom prst="rect">
            <a:avLst/>
          </a:prstGeom>
        </p:spPr>
        <p:txBody>
          <a:bodyPr>
            <a:spAutoFit/>
          </a:bodyPr>
          <a:lstStyle/>
          <a:p>
            <a:r>
              <a:rPr lang="it-IT" dirty="0">
                <a:solidFill>
                  <a:schemeClr val="bg1"/>
                </a:solidFill>
              </a:rPr>
              <a:t>Tecnologie </a:t>
            </a:r>
            <a:r>
              <a:rPr lang="it-IT" dirty="0" err="1">
                <a:solidFill>
                  <a:schemeClr val="bg1"/>
                </a:solidFill>
              </a:rPr>
              <a:t>assistive</a:t>
            </a:r>
            <a:r>
              <a:rPr lang="it-IT" dirty="0">
                <a:solidFill>
                  <a:schemeClr val="bg1"/>
                </a:solidFill>
              </a:rPr>
              <a:t> digitali per la didattica </a:t>
            </a:r>
            <a:r>
              <a:rPr lang="it-IT" dirty="0" smtClean="0">
                <a:solidFill>
                  <a:schemeClr val="bg1"/>
                </a:solidFill>
              </a:rPr>
              <a:t>inclusiva</a:t>
            </a:r>
          </a:p>
          <a:p>
            <a:r>
              <a:rPr lang="it-IT" dirty="0" smtClean="0">
                <a:solidFill>
                  <a:schemeClr val="bg1"/>
                </a:solidFill>
              </a:rPr>
              <a:t>Applicazioni software </a:t>
            </a:r>
            <a:r>
              <a:rPr lang="it-IT" dirty="0" err="1" smtClean="0">
                <a:solidFill>
                  <a:schemeClr val="bg1"/>
                </a:solidFill>
              </a:rPr>
              <a:t>inclusivE</a:t>
            </a:r>
            <a:endParaRPr lang="it-IT" dirty="0">
              <a:solidFill>
                <a:schemeClr val="bg1"/>
              </a:solidFill>
            </a:endParaRPr>
          </a:p>
        </p:txBody>
      </p:sp>
      <p:pic>
        <p:nvPicPr>
          <p:cNvPr id="10" name="Immagine 9"/>
          <p:cNvPicPr>
            <a:picLocks noChangeAspect="1"/>
          </p:cNvPicPr>
          <p:nvPr/>
        </p:nvPicPr>
        <p:blipFill>
          <a:blip r:embed="rId2"/>
          <a:stretch>
            <a:fillRect/>
          </a:stretch>
        </p:blipFill>
        <p:spPr>
          <a:xfrm>
            <a:off x="4815622" y="3654372"/>
            <a:ext cx="3663671" cy="1661304"/>
          </a:xfrm>
          <a:prstGeom prst="rect">
            <a:avLst/>
          </a:prstGeom>
        </p:spPr>
      </p:pic>
    </p:spTree>
    <p:extLst>
      <p:ext uri="{BB962C8B-B14F-4D97-AF65-F5344CB8AC3E}">
        <p14:creationId xmlns:p14="http://schemas.microsoft.com/office/powerpoint/2010/main" val="1437633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4"/>
          <p:cNvPicPr>
            <a:picLocks noChangeAspect="1"/>
          </p:cNvPicPr>
          <p:nvPr/>
        </p:nvPicPr>
        <p:blipFill>
          <a:blip r:embed="rId2"/>
          <a:stretch>
            <a:fillRect/>
          </a:stretch>
        </p:blipFill>
        <p:spPr>
          <a:xfrm rot="750928">
            <a:off x="7736727" y="284356"/>
            <a:ext cx="2449774" cy="1601951"/>
          </a:xfrm>
          <a:prstGeom prst="rect">
            <a:avLst/>
          </a:prstGeom>
        </p:spPr>
      </p:pic>
      <p:sp>
        <p:nvSpPr>
          <p:cNvPr id="7" name="Rettangolo 6"/>
          <p:cNvSpPr/>
          <p:nvPr/>
        </p:nvSpPr>
        <p:spPr>
          <a:xfrm>
            <a:off x="446108" y="1568642"/>
            <a:ext cx="7655476" cy="3785652"/>
          </a:xfrm>
          <a:prstGeom prst="rect">
            <a:avLst/>
          </a:prstGeom>
        </p:spPr>
        <p:txBody>
          <a:bodyPr wrap="square">
            <a:spAutoFit/>
          </a:bodyPr>
          <a:lstStyle/>
          <a:p>
            <a:r>
              <a:rPr lang="it-IT" sz="2000" b="1" dirty="0" smtClean="0">
                <a:solidFill>
                  <a:srgbClr val="000000"/>
                </a:solidFill>
              </a:rPr>
              <a:t>L’attività della Fondazione si </a:t>
            </a:r>
            <a:r>
              <a:rPr lang="it-IT" sz="2000" b="1" dirty="0">
                <a:solidFill>
                  <a:srgbClr val="000000"/>
                </a:solidFill>
              </a:rPr>
              <a:t>articola su tre assi principali</a:t>
            </a:r>
            <a:r>
              <a:rPr lang="it-IT" sz="2000" b="1" dirty="0" smtClean="0">
                <a:solidFill>
                  <a:srgbClr val="000000"/>
                </a:solidFill>
              </a:rPr>
              <a:t>:</a:t>
            </a:r>
          </a:p>
          <a:p>
            <a:endParaRPr lang="it-IT" sz="2000" dirty="0">
              <a:solidFill>
                <a:srgbClr val="000000"/>
              </a:solidFill>
            </a:endParaRPr>
          </a:p>
          <a:p>
            <a:pPr marL="285750" indent="-285750">
              <a:buFont typeface="Wingdings" panose="05000000000000000000" pitchFamily="2" charset="2"/>
              <a:buChar char="ü"/>
            </a:pPr>
            <a:r>
              <a:rPr lang="it-IT" sz="2000" dirty="0">
                <a:solidFill>
                  <a:srgbClr val="000000"/>
                </a:solidFill>
              </a:rPr>
              <a:t>Il sostegno al merito e agli </a:t>
            </a:r>
            <a:r>
              <a:rPr lang="it-IT" sz="2000" dirty="0" smtClean="0">
                <a:solidFill>
                  <a:srgbClr val="000000"/>
                </a:solidFill>
              </a:rPr>
              <a:t>apprendimenti,</a:t>
            </a:r>
            <a:r>
              <a:rPr lang="it-IT" sz="2000" dirty="0">
                <a:solidFill>
                  <a:srgbClr val="000000"/>
                </a:solidFill>
              </a:rPr>
              <a:t> </a:t>
            </a:r>
            <a:r>
              <a:rPr lang="it-IT" sz="2000" dirty="0" smtClean="0">
                <a:solidFill>
                  <a:srgbClr val="000000"/>
                </a:solidFill>
              </a:rPr>
              <a:t>in </a:t>
            </a:r>
            <a:r>
              <a:rPr lang="it-IT" sz="2000" dirty="0">
                <a:solidFill>
                  <a:srgbClr val="000000"/>
                </a:solidFill>
              </a:rPr>
              <a:t>una logica di </a:t>
            </a:r>
            <a:r>
              <a:rPr lang="it-IT" sz="2000" b="1" dirty="0">
                <a:solidFill>
                  <a:srgbClr val="000000"/>
                </a:solidFill>
                <a:effectLst>
                  <a:outerShdw blurRad="38100" dist="38100" dir="2700000" algn="tl">
                    <a:srgbClr val="000000">
                      <a:alpha val="43137"/>
                    </a:srgbClr>
                  </a:outerShdw>
                </a:effectLst>
              </a:rPr>
              <a:t>contrasto</a:t>
            </a:r>
            <a:r>
              <a:rPr lang="it-IT" sz="2000" dirty="0">
                <a:solidFill>
                  <a:srgbClr val="000000"/>
                </a:solidFill>
              </a:rPr>
              <a:t> </a:t>
            </a:r>
            <a:r>
              <a:rPr lang="it-IT" sz="2000" dirty="0" smtClean="0">
                <a:solidFill>
                  <a:srgbClr val="000000"/>
                </a:solidFill>
              </a:rPr>
              <a:t>al </a:t>
            </a:r>
            <a:r>
              <a:rPr lang="it-IT" sz="2000" dirty="0">
                <a:solidFill>
                  <a:srgbClr val="000000"/>
                </a:solidFill>
              </a:rPr>
              <a:t>disagio sociale ed economico</a:t>
            </a:r>
            <a:r>
              <a:rPr lang="it-IT" sz="2000" dirty="0" smtClean="0">
                <a:solidFill>
                  <a:srgbClr val="000000"/>
                </a:solidFill>
              </a:rPr>
              <a:t>.</a:t>
            </a:r>
          </a:p>
          <a:p>
            <a:pPr marL="285750" indent="-285750">
              <a:buFont typeface="Wingdings" panose="05000000000000000000" pitchFamily="2" charset="2"/>
              <a:buChar char="ü"/>
            </a:pPr>
            <a:endParaRPr lang="it-IT" sz="2000" dirty="0">
              <a:solidFill>
                <a:srgbClr val="000000"/>
              </a:solidFill>
            </a:endParaRPr>
          </a:p>
          <a:p>
            <a:pPr marL="285750" indent="-285750">
              <a:buFont typeface="Wingdings" panose="05000000000000000000" pitchFamily="2" charset="2"/>
              <a:buChar char="ü"/>
            </a:pPr>
            <a:r>
              <a:rPr lang="it-IT" sz="2000" dirty="0">
                <a:solidFill>
                  <a:srgbClr val="000000"/>
                </a:solidFill>
              </a:rPr>
              <a:t>Lo </a:t>
            </a:r>
            <a:r>
              <a:rPr lang="it-IT" sz="2000" b="1" dirty="0">
                <a:solidFill>
                  <a:srgbClr val="000000"/>
                </a:solidFill>
                <a:effectLst>
                  <a:outerShdw blurRad="38100" dist="38100" dir="2700000" algn="tl">
                    <a:srgbClr val="000000">
                      <a:alpha val="43137"/>
                    </a:srgbClr>
                  </a:outerShdw>
                </a:effectLst>
              </a:rPr>
              <a:t>sviluppo</a:t>
            </a:r>
            <a:r>
              <a:rPr lang="it-IT" sz="2000" dirty="0">
                <a:solidFill>
                  <a:srgbClr val="000000"/>
                </a:solidFill>
              </a:rPr>
              <a:t> della qualità e </a:t>
            </a:r>
            <a:r>
              <a:rPr lang="it-IT" sz="2000" b="1" dirty="0">
                <a:solidFill>
                  <a:srgbClr val="000000"/>
                </a:solidFill>
                <a:effectLst>
                  <a:outerShdw blurRad="38100" dist="38100" dir="2700000" algn="tl">
                    <a:srgbClr val="000000">
                      <a:alpha val="43137"/>
                    </a:srgbClr>
                  </a:outerShdw>
                </a:effectLst>
              </a:rPr>
              <a:t>dell'innovazione</a:t>
            </a:r>
            <a:r>
              <a:rPr lang="it-IT" sz="2000" dirty="0">
                <a:solidFill>
                  <a:srgbClr val="000000"/>
                </a:solidFill>
              </a:rPr>
              <a:t> tecnologica nei processi di insegnamento e di apprendimento</a:t>
            </a:r>
            <a:r>
              <a:rPr lang="it-IT" sz="2000" dirty="0" smtClean="0">
                <a:solidFill>
                  <a:srgbClr val="000000"/>
                </a:solidFill>
              </a:rPr>
              <a:t>.</a:t>
            </a:r>
          </a:p>
          <a:p>
            <a:pPr marL="285750" indent="-285750">
              <a:buFont typeface="Wingdings" panose="05000000000000000000" pitchFamily="2" charset="2"/>
              <a:buChar char="ü"/>
            </a:pPr>
            <a:endParaRPr lang="it-IT" sz="2000" dirty="0">
              <a:solidFill>
                <a:srgbClr val="000000"/>
              </a:solidFill>
            </a:endParaRPr>
          </a:p>
          <a:p>
            <a:pPr marL="285750" indent="-285750">
              <a:buFont typeface="Wingdings" panose="05000000000000000000" pitchFamily="2" charset="2"/>
              <a:buChar char="ü"/>
            </a:pPr>
            <a:r>
              <a:rPr lang="it-IT" sz="2000" b="1" dirty="0">
                <a:solidFill>
                  <a:srgbClr val="000000"/>
                </a:solidFill>
                <a:effectLst>
                  <a:outerShdw blurRad="38100" dist="38100" dir="2700000" algn="tl">
                    <a:srgbClr val="000000">
                      <a:alpha val="43137"/>
                    </a:srgbClr>
                  </a:outerShdw>
                </a:effectLst>
              </a:rPr>
              <a:t>L’integrazione</a:t>
            </a:r>
            <a:r>
              <a:rPr lang="it-IT" sz="2000" dirty="0">
                <a:solidFill>
                  <a:srgbClr val="000000"/>
                </a:solidFill>
              </a:rPr>
              <a:t> tra il sistema scolastico e quello occupazionale per dare </a:t>
            </a:r>
            <a:r>
              <a:rPr lang="it-IT" sz="2000" dirty="0" smtClean="0">
                <a:solidFill>
                  <a:srgbClr val="000000"/>
                </a:solidFill>
              </a:rPr>
              <a:t>ai </a:t>
            </a:r>
            <a:r>
              <a:rPr lang="it-IT" sz="2000" dirty="0">
                <a:solidFill>
                  <a:srgbClr val="000000"/>
                </a:solidFill>
              </a:rPr>
              <a:t>giovani una formazione “competitiva” che consenta loro di esprimere </a:t>
            </a:r>
            <a:r>
              <a:rPr lang="it-IT" sz="2000" dirty="0" smtClean="0">
                <a:solidFill>
                  <a:srgbClr val="000000"/>
                </a:solidFill>
              </a:rPr>
              <a:t>pienamente </a:t>
            </a:r>
            <a:r>
              <a:rPr lang="it-IT" sz="2000" dirty="0">
                <a:solidFill>
                  <a:srgbClr val="000000"/>
                </a:solidFill>
              </a:rPr>
              <a:t>le proprie capacità e professionalità.</a:t>
            </a:r>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8818" y="2646939"/>
            <a:ext cx="2102532" cy="1310381"/>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8290" y="4608968"/>
            <a:ext cx="1684756" cy="1021551"/>
          </a:xfrm>
          <a:prstGeom prst="rect">
            <a:avLst/>
          </a:prstGeom>
        </p:spPr>
      </p:pic>
      <p:pic>
        <p:nvPicPr>
          <p:cNvPr id="10" name="Immagin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710" y="6216139"/>
            <a:ext cx="588414" cy="559488"/>
          </a:xfrm>
          <a:prstGeom prst="rect">
            <a:avLst/>
          </a:prstGeom>
        </p:spPr>
      </p:pic>
    </p:spTree>
    <p:extLst>
      <p:ext uri="{BB962C8B-B14F-4D97-AF65-F5344CB8AC3E}">
        <p14:creationId xmlns:p14="http://schemas.microsoft.com/office/powerpoint/2010/main" val="11822279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1795" y="1739121"/>
            <a:ext cx="6265965" cy="2057400"/>
          </a:xfrm>
        </p:spPr>
        <p:txBody>
          <a:bodyPr>
            <a:normAutofit/>
          </a:bodyPr>
          <a:lstStyle/>
          <a:p>
            <a:pPr marL="0" indent="0">
              <a:buNone/>
            </a:pPr>
            <a:r>
              <a:rPr lang="it-IT" b="1" dirty="0">
                <a:solidFill>
                  <a:srgbClr val="7030A0"/>
                </a:solidFill>
                <a:effectLst>
                  <a:outerShdw blurRad="38100" dist="38100" dir="2700000" algn="tl">
                    <a:srgbClr val="000000">
                      <a:alpha val="43137"/>
                    </a:srgbClr>
                  </a:outerShdw>
                </a:effectLst>
              </a:rPr>
              <a:t>CURRICULO SCOLASTICO </a:t>
            </a:r>
          </a:p>
          <a:p>
            <a:pPr marL="0" indent="0">
              <a:buNone/>
            </a:pPr>
            <a:r>
              <a:rPr lang="it-IT" sz="1800" dirty="0">
                <a:solidFill>
                  <a:schemeClr val="bg1"/>
                </a:solidFill>
              </a:rPr>
              <a:t>PEI </a:t>
            </a:r>
          </a:p>
          <a:p>
            <a:pPr marL="0" indent="0">
              <a:buNone/>
            </a:pPr>
            <a:r>
              <a:rPr lang="it-IT" sz="1800" dirty="0" smtClean="0">
                <a:solidFill>
                  <a:schemeClr val="bg1"/>
                </a:solidFill>
              </a:rPr>
              <a:t>Curriculo </a:t>
            </a:r>
            <a:r>
              <a:rPr lang="it-IT" sz="1800" dirty="0">
                <a:solidFill>
                  <a:schemeClr val="bg1"/>
                </a:solidFill>
              </a:rPr>
              <a:t>Scolastico</a:t>
            </a:r>
          </a:p>
          <a:p>
            <a:pPr marL="0" indent="0">
              <a:buNone/>
            </a:pPr>
            <a:r>
              <a:rPr lang="it-IT" sz="1800" dirty="0">
                <a:solidFill>
                  <a:schemeClr val="bg1"/>
                </a:solidFill>
              </a:rPr>
              <a:t>CURRICOLO SCOLASTICO E LA TRANSIZIONE DIGITALE</a:t>
            </a:r>
          </a:p>
          <a:p>
            <a:endParaRPr lang="it-IT" dirty="0"/>
          </a:p>
        </p:txBody>
      </p:sp>
      <p:sp>
        <p:nvSpPr>
          <p:cNvPr id="4" name="Rettangolo 3"/>
          <p:cNvSpPr/>
          <p:nvPr/>
        </p:nvSpPr>
        <p:spPr>
          <a:xfrm>
            <a:off x="8077522" y="599471"/>
            <a:ext cx="3847528" cy="2031325"/>
          </a:xfrm>
          <a:prstGeom prst="rect">
            <a:avLst/>
          </a:prstGeom>
        </p:spPr>
        <p:txBody>
          <a:bodyPr wrap="none">
            <a:spAutoFit/>
          </a:bodyPr>
          <a:lstStyle/>
          <a:p>
            <a:r>
              <a:rPr lang="it-IT" b="1" dirty="0">
                <a:solidFill>
                  <a:srgbClr val="7030A0"/>
                </a:solidFill>
                <a:effectLst>
                  <a:outerShdw blurRad="38100" dist="38100" dir="2700000" algn="tl">
                    <a:srgbClr val="000000">
                      <a:alpha val="43137"/>
                    </a:srgbClr>
                  </a:outerShdw>
                </a:effectLst>
              </a:rPr>
              <a:t>METODOLOGIE DIDATTICHE </a:t>
            </a:r>
            <a:endParaRPr lang="it-IT" b="1" dirty="0" smtClean="0">
              <a:solidFill>
                <a:srgbClr val="7030A0"/>
              </a:solidFill>
              <a:effectLst>
                <a:outerShdw blurRad="38100" dist="38100" dir="2700000" algn="tl">
                  <a:srgbClr val="000000">
                    <a:alpha val="43137"/>
                  </a:srgbClr>
                </a:outerShdw>
              </a:effectLst>
            </a:endParaRPr>
          </a:p>
          <a:p>
            <a:r>
              <a:rPr lang="it-IT" dirty="0" smtClean="0">
                <a:solidFill>
                  <a:schemeClr val="bg1"/>
                </a:solidFill>
              </a:rPr>
              <a:t>Metodologie didattiche primaria</a:t>
            </a:r>
          </a:p>
          <a:p>
            <a:r>
              <a:rPr lang="it-IT" dirty="0" smtClean="0">
                <a:solidFill>
                  <a:schemeClr val="bg1"/>
                </a:solidFill>
              </a:rPr>
              <a:t>Strumenti digitali innovativi </a:t>
            </a:r>
            <a:endParaRPr lang="it-IT" dirty="0">
              <a:solidFill>
                <a:schemeClr val="bg1"/>
              </a:solidFill>
            </a:endParaRPr>
          </a:p>
          <a:p>
            <a:r>
              <a:rPr lang="it-IT" dirty="0" smtClean="0">
                <a:solidFill>
                  <a:schemeClr val="bg1"/>
                </a:solidFill>
              </a:rPr>
              <a:t>Metodologie per </a:t>
            </a:r>
            <a:r>
              <a:rPr lang="it-IT" dirty="0">
                <a:solidFill>
                  <a:schemeClr val="bg1"/>
                </a:solidFill>
              </a:rPr>
              <a:t>l'inclusione </a:t>
            </a:r>
          </a:p>
          <a:p>
            <a:r>
              <a:rPr lang="it-IT" dirty="0" err="1">
                <a:solidFill>
                  <a:schemeClr val="bg1"/>
                </a:solidFill>
              </a:rPr>
              <a:t>Storytelling</a:t>
            </a:r>
            <a:r>
              <a:rPr lang="it-IT" dirty="0">
                <a:solidFill>
                  <a:schemeClr val="bg1"/>
                </a:solidFill>
              </a:rPr>
              <a:t> </a:t>
            </a:r>
          </a:p>
          <a:p>
            <a:endParaRPr lang="it-IT" dirty="0">
              <a:solidFill>
                <a:schemeClr val="bg1"/>
              </a:solidFill>
            </a:endParaRPr>
          </a:p>
          <a:p>
            <a:endParaRPr lang="it-IT" b="1" dirty="0">
              <a:solidFill>
                <a:srgbClr val="7030A0"/>
              </a:solidFill>
              <a:effectLst>
                <a:outerShdw blurRad="38100" dist="38100" dir="2700000" algn="tl">
                  <a:srgbClr val="000000">
                    <a:alpha val="43137"/>
                  </a:srgbClr>
                </a:outerShdw>
              </a:effectLst>
            </a:endParaRPr>
          </a:p>
        </p:txBody>
      </p:sp>
      <p:sp>
        <p:nvSpPr>
          <p:cNvPr id="5" name="Rettangolo 4"/>
          <p:cNvSpPr/>
          <p:nvPr/>
        </p:nvSpPr>
        <p:spPr>
          <a:xfrm>
            <a:off x="6657760" y="3015438"/>
            <a:ext cx="3786614" cy="400110"/>
          </a:xfrm>
          <a:prstGeom prst="rect">
            <a:avLst/>
          </a:prstGeom>
        </p:spPr>
        <p:txBody>
          <a:bodyPr wrap="none">
            <a:spAutoFit/>
          </a:bodyPr>
          <a:lstStyle/>
          <a:p>
            <a:r>
              <a:rPr lang="it-IT" sz="2000" b="1" dirty="0">
                <a:solidFill>
                  <a:srgbClr val="7030A0"/>
                </a:solidFill>
                <a:effectLst>
                  <a:outerShdw blurRad="38100" dist="38100" dir="2700000" algn="tl">
                    <a:srgbClr val="000000">
                      <a:alpha val="43137"/>
                    </a:srgbClr>
                  </a:outerShdw>
                </a:effectLst>
              </a:rPr>
              <a:t>PENSIERO COMPUTAZIONALE </a:t>
            </a:r>
          </a:p>
        </p:txBody>
      </p:sp>
      <p:sp>
        <p:nvSpPr>
          <p:cNvPr id="6" name="Rettangolo 5"/>
          <p:cNvSpPr/>
          <p:nvPr/>
        </p:nvSpPr>
        <p:spPr>
          <a:xfrm>
            <a:off x="1549347" y="3796521"/>
            <a:ext cx="3074881" cy="369332"/>
          </a:xfrm>
          <a:prstGeom prst="rect">
            <a:avLst/>
          </a:prstGeom>
        </p:spPr>
        <p:txBody>
          <a:bodyPr wrap="none">
            <a:spAutoFit/>
          </a:bodyPr>
          <a:lstStyle/>
          <a:p>
            <a:r>
              <a:rPr lang="it-IT" b="1" dirty="0">
                <a:solidFill>
                  <a:srgbClr val="7030A0"/>
                </a:solidFill>
                <a:effectLst>
                  <a:outerShdw blurRad="38100" dist="38100" dir="2700000" algn="tl">
                    <a:srgbClr val="000000">
                      <a:alpha val="43137"/>
                    </a:srgbClr>
                  </a:outerShdw>
                </a:effectLst>
              </a:rPr>
              <a:t>INTELLIGENZA ARTIFICIALE </a:t>
            </a:r>
          </a:p>
        </p:txBody>
      </p:sp>
      <p:sp>
        <p:nvSpPr>
          <p:cNvPr id="7" name="Rettangolo 6"/>
          <p:cNvSpPr/>
          <p:nvPr/>
        </p:nvSpPr>
        <p:spPr>
          <a:xfrm>
            <a:off x="379729" y="5402103"/>
            <a:ext cx="3405099" cy="369332"/>
          </a:xfrm>
          <a:prstGeom prst="rect">
            <a:avLst/>
          </a:prstGeom>
        </p:spPr>
        <p:txBody>
          <a:bodyPr wrap="none">
            <a:spAutoFit/>
          </a:bodyPr>
          <a:lstStyle/>
          <a:p>
            <a:r>
              <a:rPr lang="it-IT" b="1" dirty="0">
                <a:solidFill>
                  <a:srgbClr val="7030A0"/>
                </a:solidFill>
                <a:effectLst>
                  <a:outerShdw blurRad="38100" dist="38100" dir="2700000" algn="tl">
                    <a:srgbClr val="000000">
                      <a:alpha val="43137"/>
                    </a:srgbClr>
                  </a:outerShdw>
                </a:effectLst>
              </a:rPr>
              <a:t>MAKING, SENSORISTICA E IOT</a:t>
            </a:r>
          </a:p>
        </p:txBody>
      </p:sp>
      <p:sp>
        <p:nvSpPr>
          <p:cNvPr id="8" name="Rettangolo 7"/>
          <p:cNvSpPr/>
          <p:nvPr/>
        </p:nvSpPr>
        <p:spPr>
          <a:xfrm>
            <a:off x="7270971" y="4848105"/>
            <a:ext cx="4820550" cy="1477328"/>
          </a:xfrm>
          <a:prstGeom prst="rect">
            <a:avLst/>
          </a:prstGeom>
        </p:spPr>
        <p:txBody>
          <a:bodyPr wrap="none">
            <a:spAutoFit/>
          </a:bodyPr>
          <a:lstStyle/>
          <a:p>
            <a:r>
              <a:rPr lang="it-IT" b="1" dirty="0">
                <a:solidFill>
                  <a:srgbClr val="7030A0"/>
                </a:solidFill>
                <a:effectLst>
                  <a:outerShdw blurRad="38100" dist="38100" dir="2700000" algn="tl">
                    <a:srgbClr val="000000">
                      <a:alpha val="43137"/>
                    </a:srgbClr>
                  </a:outerShdw>
                </a:effectLst>
              </a:rPr>
              <a:t>COMPETENZE SPECIALISTICHE II </a:t>
            </a:r>
            <a:r>
              <a:rPr lang="it-IT" b="1" dirty="0" smtClean="0">
                <a:solidFill>
                  <a:srgbClr val="7030A0"/>
                </a:solidFill>
                <a:effectLst>
                  <a:outerShdw blurRad="38100" dist="38100" dir="2700000" algn="tl">
                    <a:srgbClr val="000000">
                      <a:alpha val="43137"/>
                    </a:srgbClr>
                  </a:outerShdw>
                </a:effectLst>
              </a:rPr>
              <a:t>CICLO</a:t>
            </a:r>
          </a:p>
          <a:p>
            <a:r>
              <a:rPr lang="it-IT" dirty="0">
                <a:solidFill>
                  <a:schemeClr val="bg1"/>
                </a:solidFill>
                <a:effectLst>
                  <a:outerShdw blurRad="38100" dist="38100" dir="2700000" algn="tl">
                    <a:srgbClr val="000000">
                      <a:alpha val="43137"/>
                    </a:srgbClr>
                  </a:outerShdw>
                </a:effectLst>
              </a:rPr>
              <a:t>Stampa 3D </a:t>
            </a:r>
          </a:p>
          <a:p>
            <a:r>
              <a:rPr lang="it-IT" dirty="0">
                <a:solidFill>
                  <a:schemeClr val="bg1"/>
                </a:solidFill>
                <a:effectLst>
                  <a:outerShdw blurRad="38100" dist="38100" dir="2700000" algn="tl">
                    <a:srgbClr val="000000">
                      <a:alpha val="43137"/>
                    </a:srgbClr>
                  </a:outerShdw>
                </a:effectLst>
              </a:rPr>
              <a:t>fotografia digitale </a:t>
            </a:r>
          </a:p>
          <a:p>
            <a:r>
              <a:rPr lang="it-IT" dirty="0">
                <a:solidFill>
                  <a:schemeClr val="bg1"/>
                </a:solidFill>
                <a:effectLst>
                  <a:outerShdw blurRad="38100" dist="38100" dir="2700000" algn="tl">
                    <a:srgbClr val="000000">
                      <a:alpha val="43137"/>
                    </a:srgbClr>
                  </a:outerShdw>
                </a:effectLst>
              </a:rPr>
              <a:t>fumettistica in </a:t>
            </a:r>
            <a:r>
              <a:rPr lang="it-IT" dirty="0" smtClean="0">
                <a:solidFill>
                  <a:schemeClr val="bg1"/>
                </a:solidFill>
                <a:effectLst>
                  <a:outerShdw blurRad="38100" dist="38100" dir="2700000" algn="tl">
                    <a:srgbClr val="000000">
                      <a:alpha val="43137"/>
                    </a:srgbClr>
                  </a:outerShdw>
                </a:effectLst>
              </a:rPr>
              <a:t>3d</a:t>
            </a:r>
          </a:p>
          <a:p>
            <a:r>
              <a:rPr lang="it-IT" dirty="0" smtClean="0">
                <a:solidFill>
                  <a:schemeClr val="bg1"/>
                </a:solidFill>
                <a:effectLst>
                  <a:outerShdw blurRad="38100" dist="38100" dir="2700000" algn="tl">
                    <a:srgbClr val="000000">
                      <a:alpha val="43137"/>
                    </a:srgbClr>
                  </a:outerShdw>
                </a:effectLst>
              </a:rPr>
              <a:t>cinema come </a:t>
            </a:r>
            <a:r>
              <a:rPr lang="it-IT" dirty="0">
                <a:solidFill>
                  <a:schemeClr val="bg1"/>
                </a:solidFill>
                <a:effectLst>
                  <a:outerShdw blurRad="38100" dist="38100" dir="2700000" algn="tl">
                    <a:srgbClr val="000000">
                      <a:alpha val="43137"/>
                    </a:srgbClr>
                  </a:outerShdw>
                </a:effectLst>
              </a:rPr>
              <a:t>nuovo strumento </a:t>
            </a:r>
            <a:r>
              <a:rPr lang="it-IT" dirty="0" smtClean="0">
                <a:solidFill>
                  <a:schemeClr val="bg1"/>
                </a:solidFill>
                <a:effectLst>
                  <a:outerShdw blurRad="38100" dist="38100" dir="2700000" algn="tl">
                    <a:srgbClr val="000000">
                      <a:alpha val="43137"/>
                    </a:srgbClr>
                  </a:outerShdw>
                </a:effectLst>
              </a:rPr>
              <a:t>didattico</a:t>
            </a:r>
            <a:endParaRPr lang="it-IT" dirty="0">
              <a:solidFill>
                <a:schemeClr val="bg1"/>
              </a:solidFill>
              <a:effectLst>
                <a:outerShdw blurRad="38100" dist="38100" dir="2700000" algn="tl">
                  <a:srgbClr val="000000">
                    <a:alpha val="43137"/>
                  </a:srgbClr>
                </a:outerShdw>
              </a:effectLst>
            </a:endParaRPr>
          </a:p>
        </p:txBody>
      </p:sp>
      <p:sp>
        <p:nvSpPr>
          <p:cNvPr id="9" name="Rettangolo 8"/>
          <p:cNvSpPr/>
          <p:nvPr/>
        </p:nvSpPr>
        <p:spPr>
          <a:xfrm>
            <a:off x="6268614" y="3473951"/>
            <a:ext cx="4175760" cy="923330"/>
          </a:xfrm>
          <a:prstGeom prst="rect">
            <a:avLst/>
          </a:prstGeom>
        </p:spPr>
        <p:txBody>
          <a:bodyPr wrap="square">
            <a:spAutoFit/>
          </a:bodyPr>
          <a:lstStyle/>
          <a:p>
            <a:r>
              <a:rPr lang="it-IT" dirty="0" smtClean="0">
                <a:solidFill>
                  <a:schemeClr val="bg1"/>
                </a:solidFill>
                <a:effectLst>
                  <a:outerShdw blurRad="38100" dist="38100" dir="2700000" algn="tl">
                    <a:srgbClr val="000000">
                      <a:alpha val="43137"/>
                    </a:srgbClr>
                  </a:outerShdw>
                </a:effectLst>
              </a:rPr>
              <a:t>La Logica Dell'insegnamento </a:t>
            </a:r>
          </a:p>
          <a:p>
            <a:r>
              <a:rPr lang="it-IT" dirty="0" smtClean="0">
                <a:solidFill>
                  <a:schemeClr val="bg1"/>
                </a:solidFill>
                <a:effectLst>
                  <a:outerShdw blurRad="38100" dist="38100" dir="2700000" algn="tl">
                    <a:srgbClr val="000000">
                      <a:alpha val="43137"/>
                    </a:srgbClr>
                  </a:outerShdw>
                </a:effectLst>
              </a:rPr>
              <a:t>pensiero </a:t>
            </a:r>
            <a:r>
              <a:rPr lang="it-IT" dirty="0" err="1">
                <a:solidFill>
                  <a:schemeClr val="bg1"/>
                </a:solidFill>
                <a:effectLst>
                  <a:outerShdw blurRad="38100" dist="38100" dir="2700000" algn="tl">
                    <a:srgbClr val="000000">
                      <a:alpha val="43137"/>
                    </a:srgbClr>
                  </a:outerShdw>
                </a:effectLst>
              </a:rPr>
              <a:t>comutazionale</a:t>
            </a:r>
            <a:r>
              <a:rPr lang="it-IT" dirty="0">
                <a:solidFill>
                  <a:schemeClr val="bg1"/>
                </a:solidFill>
                <a:effectLst>
                  <a:outerShdw blurRad="38100" dist="38100" dir="2700000" algn="tl">
                    <a:srgbClr val="000000">
                      <a:alpha val="43137"/>
                    </a:srgbClr>
                  </a:outerShdw>
                </a:effectLst>
              </a:rPr>
              <a:t> a scuola </a:t>
            </a:r>
          </a:p>
          <a:p>
            <a:r>
              <a:rPr lang="it-IT" dirty="0" err="1" smtClean="0">
                <a:solidFill>
                  <a:schemeClr val="bg1"/>
                </a:solidFill>
                <a:effectLst>
                  <a:outerShdw blurRad="38100" dist="38100" dir="2700000" algn="tl">
                    <a:srgbClr val="000000">
                      <a:alpha val="43137"/>
                    </a:srgbClr>
                  </a:outerShdw>
                </a:effectLst>
              </a:rPr>
              <a:t>Coding</a:t>
            </a:r>
            <a:r>
              <a:rPr lang="it-IT" dirty="0" smtClean="0">
                <a:solidFill>
                  <a:schemeClr val="bg1"/>
                </a:solidFill>
                <a:effectLst>
                  <a:outerShdw blurRad="38100" dist="38100" dir="2700000" algn="tl">
                    <a:srgbClr val="000000">
                      <a:alpha val="43137"/>
                    </a:srgbClr>
                  </a:outerShdw>
                </a:effectLst>
              </a:rPr>
              <a:t> e </a:t>
            </a:r>
            <a:r>
              <a:rPr lang="it-IT" dirty="0">
                <a:solidFill>
                  <a:schemeClr val="bg1"/>
                </a:solidFill>
                <a:effectLst>
                  <a:outerShdw blurRad="38100" dist="38100" dir="2700000" algn="tl">
                    <a:srgbClr val="000000">
                      <a:alpha val="43137"/>
                    </a:srgbClr>
                  </a:outerShdw>
                </a:effectLst>
              </a:rPr>
              <a:t>robotica a scuola </a:t>
            </a:r>
          </a:p>
        </p:txBody>
      </p:sp>
      <p:sp>
        <p:nvSpPr>
          <p:cNvPr id="10" name="Rettangolo 9"/>
          <p:cNvSpPr/>
          <p:nvPr/>
        </p:nvSpPr>
        <p:spPr>
          <a:xfrm>
            <a:off x="379729" y="5810111"/>
            <a:ext cx="2021946" cy="646331"/>
          </a:xfrm>
          <a:prstGeom prst="rect">
            <a:avLst/>
          </a:prstGeom>
        </p:spPr>
        <p:txBody>
          <a:bodyPr wrap="square">
            <a:spAutoFit/>
          </a:bodyPr>
          <a:lstStyle/>
          <a:p>
            <a:r>
              <a:rPr lang="it-IT" dirty="0" err="1">
                <a:solidFill>
                  <a:schemeClr val="bg1"/>
                </a:solidFill>
              </a:rPr>
              <a:t>IoT</a:t>
            </a:r>
            <a:r>
              <a:rPr lang="it-IT" dirty="0">
                <a:solidFill>
                  <a:schemeClr val="bg1"/>
                </a:solidFill>
              </a:rPr>
              <a:t> </a:t>
            </a:r>
          </a:p>
          <a:p>
            <a:r>
              <a:rPr lang="it-IT" dirty="0" err="1">
                <a:solidFill>
                  <a:schemeClr val="bg1"/>
                </a:solidFill>
              </a:rPr>
              <a:t>sensoristica</a:t>
            </a:r>
            <a:endParaRPr lang="it-IT" dirty="0">
              <a:solidFill>
                <a:schemeClr val="bg1"/>
              </a:solidFill>
            </a:endParaRPr>
          </a:p>
        </p:txBody>
      </p:sp>
      <p:sp>
        <p:nvSpPr>
          <p:cNvPr id="11" name="Rettangolo 10"/>
          <p:cNvSpPr/>
          <p:nvPr/>
        </p:nvSpPr>
        <p:spPr>
          <a:xfrm>
            <a:off x="1661482" y="4189332"/>
            <a:ext cx="2011358" cy="646331"/>
          </a:xfrm>
          <a:prstGeom prst="rect">
            <a:avLst/>
          </a:prstGeom>
        </p:spPr>
        <p:txBody>
          <a:bodyPr wrap="square">
            <a:spAutoFit/>
          </a:bodyPr>
          <a:lstStyle/>
          <a:p>
            <a:r>
              <a:rPr lang="it-IT" dirty="0">
                <a:solidFill>
                  <a:schemeClr val="bg1"/>
                </a:solidFill>
              </a:rPr>
              <a:t>Big DATA </a:t>
            </a:r>
          </a:p>
          <a:p>
            <a:r>
              <a:rPr lang="it-IT" dirty="0">
                <a:solidFill>
                  <a:schemeClr val="bg1"/>
                </a:solidFill>
              </a:rPr>
              <a:t>robotica </a:t>
            </a:r>
            <a:r>
              <a:rPr lang="it-IT" dirty="0" err="1" smtClean="0">
                <a:solidFill>
                  <a:schemeClr val="bg1"/>
                </a:solidFill>
              </a:rPr>
              <a:t>Nao</a:t>
            </a:r>
            <a:endParaRPr lang="it-IT" dirty="0">
              <a:solidFill>
                <a:schemeClr val="bg1"/>
              </a:solidFill>
            </a:endParaRPr>
          </a:p>
        </p:txBody>
      </p:sp>
      <p:pic>
        <p:nvPicPr>
          <p:cNvPr id="12" name="Immagine 11"/>
          <p:cNvPicPr>
            <a:picLocks noChangeAspect="1"/>
          </p:cNvPicPr>
          <p:nvPr/>
        </p:nvPicPr>
        <p:blipFill>
          <a:blip r:embed="rId2"/>
          <a:stretch>
            <a:fillRect/>
          </a:stretch>
        </p:blipFill>
        <p:spPr>
          <a:xfrm>
            <a:off x="4358633" y="4825906"/>
            <a:ext cx="2800350" cy="1628775"/>
          </a:xfrm>
          <a:prstGeom prst="rect">
            <a:avLst/>
          </a:prstGeom>
        </p:spPr>
      </p:pic>
      <p:pic>
        <p:nvPicPr>
          <p:cNvPr id="13" name="Immagine 12"/>
          <p:cNvPicPr>
            <a:picLocks noChangeAspect="1"/>
          </p:cNvPicPr>
          <p:nvPr/>
        </p:nvPicPr>
        <p:blipFill>
          <a:blip r:embed="rId3"/>
          <a:stretch>
            <a:fillRect/>
          </a:stretch>
        </p:blipFill>
        <p:spPr>
          <a:xfrm>
            <a:off x="4358633" y="825327"/>
            <a:ext cx="3596969" cy="1869689"/>
          </a:xfrm>
          <a:prstGeom prst="rect">
            <a:avLst/>
          </a:prstGeom>
        </p:spPr>
      </p:pic>
    </p:spTree>
    <p:extLst>
      <p:ext uri="{BB962C8B-B14F-4D97-AF65-F5344CB8AC3E}">
        <p14:creationId xmlns:p14="http://schemas.microsoft.com/office/powerpoint/2010/main" val="2938505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396510" y="748282"/>
            <a:ext cx="6096541" cy="707886"/>
          </a:xfrm>
          <a:prstGeom prst="rect">
            <a:avLst/>
          </a:prstGeom>
          <a:noFill/>
        </p:spPr>
        <p:txBody>
          <a:bodyPr wrap="none" rtlCol="0">
            <a:spAutoFit/>
          </a:bodyPr>
          <a:lstStyle/>
          <a:p>
            <a:r>
              <a:rPr lang="it-IT" sz="4000" b="1" dirty="0" smtClean="0">
                <a:solidFill>
                  <a:schemeClr val="bg1"/>
                </a:solidFill>
              </a:rPr>
              <a:t>Alcuni dei Nostri Partner</a:t>
            </a:r>
            <a:endParaRPr lang="it-IT" sz="4000" b="1" dirty="0">
              <a:solidFill>
                <a:schemeClr val="bg1"/>
              </a:solidFill>
            </a:endParaRP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3372" y="3355848"/>
            <a:ext cx="3608832" cy="2029968"/>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449" y="3986784"/>
            <a:ext cx="2376479" cy="780128"/>
          </a:xfrm>
          <a:prstGeom prst="rect">
            <a:avLst/>
          </a:prstGeom>
        </p:spPr>
      </p:pic>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0361" y="3721607"/>
            <a:ext cx="1945180" cy="1099450"/>
          </a:xfrm>
          <a:prstGeom prst="rect">
            <a:avLst/>
          </a:prstGeom>
        </p:spPr>
      </p:pic>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063" y="1854708"/>
            <a:ext cx="2457450" cy="1866900"/>
          </a:xfrm>
          <a:prstGeom prst="rect">
            <a:avLst/>
          </a:prstGeom>
        </p:spPr>
      </p:pic>
      <p:pic>
        <p:nvPicPr>
          <p:cNvPr id="8" name="Immagin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696" y="2427506"/>
            <a:ext cx="3966654" cy="1856683"/>
          </a:xfrm>
          <a:prstGeom prst="rect">
            <a:avLst/>
          </a:prstGeom>
        </p:spPr>
      </p:pic>
      <p:pic>
        <p:nvPicPr>
          <p:cNvPr id="10" name="Immagin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3245" y="2340425"/>
            <a:ext cx="1045024" cy="1045024"/>
          </a:xfrm>
          <a:prstGeom prst="rect">
            <a:avLst/>
          </a:prstGeom>
        </p:spPr>
      </p:pic>
      <p:pic>
        <p:nvPicPr>
          <p:cNvPr id="11" name="Immagine 10"/>
          <p:cNvPicPr>
            <a:picLocks noChangeAspect="1"/>
          </p:cNvPicPr>
          <p:nvPr/>
        </p:nvPicPr>
        <p:blipFill rotWithShape="1">
          <a:blip r:embed="rId8" cstate="print">
            <a:extLst>
              <a:ext uri="{28A0092B-C50C-407E-A947-70E740481C1C}">
                <a14:useLocalDpi xmlns:a14="http://schemas.microsoft.com/office/drawing/2010/main" val="0"/>
              </a:ext>
            </a:extLst>
          </a:blip>
          <a:srcRect t="26894" b="31203"/>
          <a:stretch/>
        </p:blipFill>
        <p:spPr>
          <a:xfrm>
            <a:off x="9010078" y="2496311"/>
            <a:ext cx="2051304" cy="859536"/>
          </a:xfrm>
          <a:prstGeom prst="rect">
            <a:avLst/>
          </a:prstGeom>
        </p:spPr>
      </p:pic>
      <p:pic>
        <p:nvPicPr>
          <p:cNvPr id="5" name="Immagin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32447" y="4152928"/>
            <a:ext cx="2606566" cy="435807"/>
          </a:xfrm>
          <a:prstGeom prst="rect">
            <a:avLst/>
          </a:prstGeom>
        </p:spPr>
      </p:pic>
    </p:spTree>
    <p:extLst>
      <p:ext uri="{BB962C8B-B14F-4D97-AF65-F5344CB8AC3E}">
        <p14:creationId xmlns:p14="http://schemas.microsoft.com/office/powerpoint/2010/main" val="14445550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03140" y="117859"/>
            <a:ext cx="8610600" cy="1293028"/>
          </a:xfrm>
        </p:spPr>
        <p:txBody>
          <a:bodyPr/>
          <a:lstStyle/>
          <a:p>
            <a:r>
              <a:rPr lang="it-IT" dirty="0" smtClean="0">
                <a:solidFill>
                  <a:srgbClr val="000000"/>
                </a:solidFill>
              </a:rPr>
              <a:t>LE NOSTRE ESPERIENZE</a:t>
            </a:r>
            <a:endParaRPr lang="it-IT" dirty="0">
              <a:solidFill>
                <a:srgbClr val="000000"/>
              </a:solidFill>
            </a:endParaRP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7318" y="1888034"/>
            <a:ext cx="2936081" cy="3914775"/>
          </a:xfrm>
          <a:prstGeom prst="rect">
            <a:avLst/>
          </a:prstGeom>
        </p:spPr>
      </p:pic>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4565" y="3845422"/>
            <a:ext cx="3711969" cy="2783977"/>
          </a:xfrm>
          <a:prstGeom prst="rect">
            <a:avLst/>
          </a:prstGeom>
        </p:spPr>
      </p:pic>
      <p:pic>
        <p:nvPicPr>
          <p:cNvPr id="11" name="Immagin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5176" y="1330077"/>
            <a:ext cx="4016770" cy="3012578"/>
          </a:xfrm>
          <a:prstGeom prst="rect">
            <a:avLst/>
          </a:prstGeom>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710" y="6216139"/>
            <a:ext cx="588414" cy="559488"/>
          </a:xfrm>
          <a:prstGeom prst="rect">
            <a:avLst/>
          </a:prstGeom>
        </p:spPr>
      </p:pic>
      <p:pic>
        <p:nvPicPr>
          <p:cNvPr id="4" name="Immagin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710" y="3287464"/>
            <a:ext cx="3353793" cy="2515345"/>
          </a:xfrm>
          <a:prstGeom prst="rect">
            <a:avLst/>
          </a:prstGeom>
        </p:spPr>
      </p:pic>
    </p:spTree>
    <p:extLst>
      <p:ext uri="{BB962C8B-B14F-4D97-AF65-F5344CB8AC3E}">
        <p14:creationId xmlns:p14="http://schemas.microsoft.com/office/powerpoint/2010/main" val="31385089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180732" y="2823882"/>
            <a:ext cx="4697506" cy="1077218"/>
          </a:xfrm>
          <a:prstGeom prst="rect">
            <a:avLst/>
          </a:prstGeom>
          <a:noFill/>
        </p:spPr>
        <p:txBody>
          <a:bodyPr wrap="square" rtlCol="0">
            <a:spAutoFit/>
          </a:bodyPr>
          <a:lstStyle/>
          <a:p>
            <a:pPr algn="ctr"/>
            <a:r>
              <a:rPr lang="it-IT" sz="3200" b="1" dirty="0" smtClean="0">
                <a:solidFill>
                  <a:schemeClr val="accent5">
                    <a:lumMod val="50000"/>
                  </a:schemeClr>
                </a:solidFill>
                <a:effectLst>
                  <a:outerShdw blurRad="38100" dist="38100" dir="2700000" algn="tl">
                    <a:srgbClr val="000000">
                      <a:alpha val="43137"/>
                    </a:srgbClr>
                  </a:outerShdw>
                </a:effectLst>
              </a:rPr>
              <a:t>Contattaci per maggior informazioni!</a:t>
            </a:r>
            <a:endParaRPr lang="it-IT" sz="3200" b="1" dirty="0">
              <a:solidFill>
                <a:schemeClr val="accent5">
                  <a:lumMod val="50000"/>
                </a:schemeClr>
              </a:solidFill>
              <a:effectLst>
                <a:outerShdw blurRad="38100" dist="38100" dir="2700000" algn="tl">
                  <a:srgbClr val="000000">
                    <a:alpha val="43137"/>
                  </a:srgbClr>
                </a:outerShdw>
              </a:effectLst>
            </a:endParaRPr>
          </a:p>
        </p:txBody>
      </p:sp>
      <p:sp>
        <p:nvSpPr>
          <p:cNvPr id="3" name="CasellaDiTesto 2"/>
          <p:cNvSpPr txBox="1"/>
          <p:nvPr/>
        </p:nvSpPr>
        <p:spPr>
          <a:xfrm>
            <a:off x="7458638" y="4778188"/>
            <a:ext cx="4419600" cy="1200329"/>
          </a:xfrm>
          <a:prstGeom prst="rect">
            <a:avLst/>
          </a:prstGeom>
          <a:noFill/>
        </p:spPr>
        <p:txBody>
          <a:bodyPr wrap="square" rtlCol="0">
            <a:spAutoFit/>
          </a:bodyPr>
          <a:lstStyle/>
          <a:p>
            <a:pPr algn="ctr"/>
            <a:r>
              <a:rPr lang="it-IT" b="1" dirty="0">
                <a:solidFill>
                  <a:srgbClr val="FF0000"/>
                </a:solidFill>
              </a:rPr>
              <a:t>www.culturaeinnovazione.org </a:t>
            </a:r>
            <a:r>
              <a:rPr lang="it-IT" dirty="0" smtClean="0"/>
              <a:t/>
            </a:r>
            <a:br>
              <a:rPr lang="it-IT" dirty="0" smtClean="0"/>
            </a:br>
            <a:r>
              <a:rPr lang="it-IT" dirty="0" smtClean="0">
                <a:hlinkClick r:id="rId2"/>
              </a:rPr>
              <a:t>info@culturaeinnova</a:t>
            </a:r>
            <a:r>
              <a:rPr lang="it-IT" dirty="0" smtClean="0">
                <a:solidFill>
                  <a:srgbClr val="FF0000"/>
                </a:solidFill>
                <a:hlinkClick r:id="rId2"/>
              </a:rPr>
              <a:t>zione.org</a:t>
            </a:r>
            <a:endParaRPr lang="it-IT" b="1" dirty="0" smtClean="0">
              <a:solidFill>
                <a:srgbClr val="FF0000"/>
              </a:solidFill>
            </a:endParaRPr>
          </a:p>
          <a:p>
            <a:pPr algn="ctr"/>
            <a:r>
              <a:rPr lang="it-IT" smtClean="0">
                <a:solidFill>
                  <a:srgbClr val="FF0000"/>
                </a:solidFill>
              </a:rPr>
              <a:t>Tel. 081.5571611</a:t>
            </a:r>
            <a:r>
              <a:rPr lang="it-IT" dirty="0" smtClean="0"/>
              <a:t/>
            </a:r>
            <a:br>
              <a:rPr lang="it-IT" dirty="0" smtClean="0"/>
            </a:br>
            <a:r>
              <a:rPr lang="it-IT" dirty="0" smtClean="0"/>
              <a:t>www.culturaeinnovazione.org</a:t>
            </a:r>
            <a:endParaRPr lang="it-IT" dirty="0"/>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237" y="3112477"/>
            <a:ext cx="2424538" cy="2305350"/>
          </a:xfrm>
          <a:prstGeom prst="rect">
            <a:avLst/>
          </a:prstGeom>
        </p:spPr>
      </p:pic>
    </p:spTree>
    <p:extLst>
      <p:ext uri="{BB962C8B-B14F-4D97-AF65-F5344CB8AC3E}">
        <p14:creationId xmlns:p14="http://schemas.microsoft.com/office/powerpoint/2010/main" val="27887347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0601" y="177164"/>
            <a:ext cx="4597932" cy="808230"/>
          </a:xfrm>
          <a:prstGeom prst="rect">
            <a:avLst/>
          </a:prstGeom>
        </p:spPr>
      </p:pic>
      <p:sp>
        <p:nvSpPr>
          <p:cNvPr id="5" name="Rettangolo 4"/>
          <p:cNvSpPr/>
          <p:nvPr/>
        </p:nvSpPr>
        <p:spPr>
          <a:xfrm>
            <a:off x="1097818" y="2341432"/>
            <a:ext cx="9430787" cy="584775"/>
          </a:xfrm>
          <a:prstGeom prst="rect">
            <a:avLst/>
          </a:prstGeom>
        </p:spPr>
        <p:txBody>
          <a:bodyPr wrap="none">
            <a:spAutoFit/>
          </a:bodyPr>
          <a:lstStyle/>
          <a:p>
            <a:r>
              <a:rPr lang="it-IT" sz="3200" b="1" dirty="0">
                <a:solidFill>
                  <a:srgbClr val="4E4E4E"/>
                </a:solidFill>
                <a:latin typeface="Gotham HTF"/>
              </a:rPr>
              <a:t>Piano Nazionale di Ripresa e Resilienza (PNRR)</a:t>
            </a:r>
            <a:endParaRPr lang="it-IT" sz="3200" b="1" i="0" dirty="0">
              <a:solidFill>
                <a:srgbClr val="4E4E4E"/>
              </a:solidFill>
              <a:effectLst/>
              <a:latin typeface="Gotham HTF"/>
            </a:endParaRPr>
          </a:p>
        </p:txBody>
      </p:sp>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710" y="6216139"/>
            <a:ext cx="588414" cy="559488"/>
          </a:xfrm>
          <a:prstGeom prst="rect">
            <a:avLst/>
          </a:prstGeom>
        </p:spPr>
      </p:pic>
      <p:sp>
        <p:nvSpPr>
          <p:cNvPr id="16" name="Titolo 3"/>
          <p:cNvSpPr>
            <a:spLocks noGrp="1"/>
          </p:cNvSpPr>
          <p:nvPr>
            <p:ph type="title"/>
          </p:nvPr>
        </p:nvSpPr>
        <p:spPr>
          <a:xfrm>
            <a:off x="5813212" y="4276091"/>
            <a:ext cx="5288280" cy="1112289"/>
          </a:xfrm>
        </p:spPr>
        <p:txBody>
          <a:bodyPr>
            <a:noAutofit/>
          </a:bodyPr>
          <a:lstStyle/>
          <a:p>
            <a:pPr algn="l"/>
            <a:r>
              <a:rPr lang="en-US" sz="1600" b="1" cap="none" dirty="0" err="1" smtClean="0">
                <a:solidFill>
                  <a:schemeClr val="accent6">
                    <a:lumMod val="50000"/>
                  </a:schemeClr>
                </a:solidFill>
                <a:hlinkClick r:id="rId4" action="ppaction://hlinksldjump"/>
              </a:rPr>
              <a:t>Azione</a:t>
            </a:r>
            <a:r>
              <a:rPr lang="en-US" sz="1600" b="1" cap="none" dirty="0" smtClean="0">
                <a:solidFill>
                  <a:schemeClr val="accent6">
                    <a:lumMod val="50000"/>
                  </a:schemeClr>
                </a:solidFill>
                <a:hlinkClick r:id="rId4" action="ppaction://hlinksldjump"/>
              </a:rPr>
              <a:t> 1 – Next Generation Classrooms</a:t>
            </a:r>
            <a:r>
              <a:rPr lang="en-US" sz="1600" b="1" cap="none" dirty="0" smtClean="0">
                <a:solidFill>
                  <a:schemeClr val="accent6">
                    <a:lumMod val="50000"/>
                  </a:schemeClr>
                </a:solidFill>
              </a:rPr>
              <a:t/>
            </a:r>
            <a:br>
              <a:rPr lang="en-US" sz="1600" b="1" cap="none" dirty="0" smtClean="0">
                <a:solidFill>
                  <a:schemeClr val="accent6">
                    <a:lumMod val="50000"/>
                  </a:schemeClr>
                </a:solidFill>
              </a:rPr>
            </a:br>
            <a:r>
              <a:rPr lang="it-IT" sz="1200" cap="none" dirty="0" smtClean="0">
                <a:solidFill>
                  <a:schemeClr val="accent6">
                    <a:lumMod val="50000"/>
                  </a:schemeClr>
                </a:solidFill>
              </a:rPr>
              <a:t>Prevede La Trasformazione Di  Aule “Tradizionali” in </a:t>
            </a:r>
            <a:r>
              <a:rPr lang="it-IT" sz="1200" b="1" cap="none" dirty="0" smtClean="0">
                <a:solidFill>
                  <a:schemeClr val="accent6">
                    <a:lumMod val="50000"/>
                  </a:schemeClr>
                </a:solidFill>
              </a:rPr>
              <a:t>Ambienti Di Apprendimento Innovativi, In Tutte Le Scuole Primarie E Secondarie, di I </a:t>
            </a:r>
            <a:r>
              <a:rPr lang="it-IT" sz="1200" b="1" cap="none" dirty="0">
                <a:solidFill>
                  <a:schemeClr val="accent6">
                    <a:lumMod val="50000"/>
                  </a:schemeClr>
                </a:solidFill>
              </a:rPr>
              <a:t>e</a:t>
            </a:r>
            <a:r>
              <a:rPr lang="it-IT" sz="1200" b="1" cap="none" dirty="0" smtClean="0">
                <a:solidFill>
                  <a:schemeClr val="accent6">
                    <a:lumMod val="50000"/>
                  </a:schemeClr>
                </a:solidFill>
              </a:rPr>
              <a:t> di II Grado.</a:t>
            </a:r>
            <a:endParaRPr lang="en-US" sz="1200" b="1" cap="none" dirty="0">
              <a:solidFill>
                <a:schemeClr val="accent6">
                  <a:lumMod val="50000"/>
                </a:schemeClr>
              </a:solidFill>
            </a:endParaRPr>
          </a:p>
        </p:txBody>
      </p:sp>
      <p:sp>
        <p:nvSpPr>
          <p:cNvPr id="17" name="CasellaDiTesto 16"/>
          <p:cNvSpPr txBox="1"/>
          <p:nvPr/>
        </p:nvSpPr>
        <p:spPr>
          <a:xfrm>
            <a:off x="6758884" y="5434920"/>
            <a:ext cx="4829649" cy="892552"/>
          </a:xfrm>
          <a:prstGeom prst="rect">
            <a:avLst/>
          </a:prstGeom>
          <a:noFill/>
        </p:spPr>
        <p:txBody>
          <a:bodyPr wrap="square" rtlCol="0">
            <a:spAutoFit/>
          </a:bodyPr>
          <a:lstStyle/>
          <a:p>
            <a:pPr algn="r"/>
            <a:r>
              <a:rPr lang="it-IT" sz="1600" b="1" dirty="0">
                <a:solidFill>
                  <a:schemeClr val="accent6">
                    <a:lumMod val="50000"/>
                  </a:schemeClr>
                </a:solidFill>
                <a:hlinkClick r:id="rId5" action="ppaction://hlinksldjump"/>
              </a:rPr>
              <a:t>Azione 2 – </a:t>
            </a:r>
            <a:r>
              <a:rPr lang="it-IT" sz="1600" b="1" dirty="0" err="1">
                <a:solidFill>
                  <a:schemeClr val="accent6">
                    <a:lumMod val="50000"/>
                  </a:schemeClr>
                </a:solidFill>
                <a:hlinkClick r:id="rId5" action="ppaction://hlinksldjump"/>
              </a:rPr>
              <a:t>Next</a:t>
            </a:r>
            <a:r>
              <a:rPr lang="it-IT" sz="1600" b="1" dirty="0">
                <a:solidFill>
                  <a:schemeClr val="accent6">
                    <a:lumMod val="50000"/>
                  </a:schemeClr>
                </a:solidFill>
                <a:hlinkClick r:id="rId5" action="ppaction://hlinksldjump"/>
              </a:rPr>
              <a:t> Generation </a:t>
            </a:r>
            <a:r>
              <a:rPr lang="it-IT" sz="1600" b="1" dirty="0" err="1" smtClean="0">
                <a:solidFill>
                  <a:schemeClr val="accent6">
                    <a:lumMod val="50000"/>
                  </a:schemeClr>
                </a:solidFill>
                <a:hlinkClick r:id="rId5" action="ppaction://hlinksldjump"/>
              </a:rPr>
              <a:t>Labs</a:t>
            </a:r>
            <a:endParaRPr lang="it-IT" sz="1600" b="1" dirty="0" smtClean="0">
              <a:solidFill>
                <a:schemeClr val="accent6">
                  <a:lumMod val="50000"/>
                </a:schemeClr>
              </a:solidFill>
            </a:endParaRPr>
          </a:p>
          <a:p>
            <a:pPr algn="r"/>
            <a:r>
              <a:rPr lang="it-IT" sz="1200" dirty="0">
                <a:solidFill>
                  <a:schemeClr val="accent6">
                    <a:lumMod val="50000"/>
                  </a:schemeClr>
                </a:solidFill>
              </a:rPr>
              <a:t>permetteranno di ampliare l’offerta formativa </a:t>
            </a:r>
            <a:r>
              <a:rPr lang="it-IT" sz="1200" b="1" dirty="0">
                <a:solidFill>
                  <a:schemeClr val="accent6">
                    <a:lumMod val="50000"/>
                  </a:schemeClr>
                </a:solidFill>
              </a:rPr>
              <a:t>dell’istituto con percorsi curricolari, extracurricolari, PCTO.</a:t>
            </a:r>
          </a:p>
          <a:p>
            <a:endParaRPr lang="it-IT" sz="1200" dirty="0"/>
          </a:p>
        </p:txBody>
      </p:sp>
      <p:sp>
        <p:nvSpPr>
          <p:cNvPr id="18" name="Rettangolo 17"/>
          <p:cNvSpPr/>
          <p:nvPr/>
        </p:nvSpPr>
        <p:spPr>
          <a:xfrm>
            <a:off x="2517110" y="3493044"/>
            <a:ext cx="12317506" cy="646331"/>
          </a:xfrm>
          <a:prstGeom prst="rect">
            <a:avLst/>
          </a:prstGeom>
        </p:spPr>
        <p:txBody>
          <a:bodyPr wrap="square">
            <a:spAutoFit/>
          </a:bodyPr>
          <a:lstStyle/>
          <a:p>
            <a:pPr algn="ctr"/>
            <a:r>
              <a:rPr lang="it-IT" sz="3600" dirty="0" smtClean="0">
                <a:solidFill>
                  <a:schemeClr val="bg1">
                    <a:lumMod val="50000"/>
                  </a:schemeClr>
                </a:solidFill>
                <a:effectLst>
                  <a:outerShdw blurRad="38100" dist="38100" dir="2700000" algn="tl">
                    <a:srgbClr val="000000">
                      <a:alpha val="43137"/>
                    </a:srgbClr>
                  </a:outerShdw>
                </a:effectLst>
                <a:latin typeface="Bahnschrift" panose="020B0502040204020203" pitchFamily="34" charset="0"/>
                <a:hlinkClick r:id="rId6" action="ppaction://hlinksldjump"/>
              </a:rPr>
              <a:t>PIANO SCUOLA 4.0</a:t>
            </a:r>
            <a:endParaRPr lang="it-IT" sz="3600" dirty="0">
              <a:solidFill>
                <a:schemeClr val="bg1">
                  <a:lumMod val="50000"/>
                </a:schemeClr>
              </a:solidFill>
              <a:effectLst>
                <a:outerShdw blurRad="38100" dist="38100" dir="2700000" algn="tl">
                  <a:srgbClr val="000000">
                    <a:alpha val="43137"/>
                  </a:srgbClr>
                </a:outerShdw>
              </a:effectLst>
              <a:latin typeface="Bahnschrift" panose="020B0502040204020203" pitchFamily="34" charset="0"/>
            </a:endParaRPr>
          </a:p>
        </p:txBody>
      </p:sp>
      <p:sp>
        <p:nvSpPr>
          <p:cNvPr id="20" name="Rettangolo 19"/>
          <p:cNvSpPr/>
          <p:nvPr/>
        </p:nvSpPr>
        <p:spPr>
          <a:xfrm>
            <a:off x="-3574404" y="3516314"/>
            <a:ext cx="12317506" cy="646331"/>
          </a:xfrm>
          <a:prstGeom prst="rect">
            <a:avLst/>
          </a:prstGeom>
        </p:spPr>
        <p:txBody>
          <a:bodyPr wrap="square">
            <a:spAutoFit/>
          </a:bodyPr>
          <a:lstStyle/>
          <a:p>
            <a:pPr algn="ctr"/>
            <a:r>
              <a:rPr lang="it-IT" sz="3600" dirty="0">
                <a:solidFill>
                  <a:schemeClr val="bg1">
                    <a:lumMod val="50000"/>
                  </a:schemeClr>
                </a:solidFill>
                <a:effectLst>
                  <a:outerShdw blurRad="38100" dist="38100" dir="2700000" algn="tl">
                    <a:srgbClr val="000000">
                      <a:alpha val="43137"/>
                    </a:srgbClr>
                  </a:outerShdw>
                </a:effectLst>
                <a:latin typeface="Bahnschrift" panose="020B0502040204020203" pitchFamily="34" charset="0"/>
                <a:hlinkClick r:id="rId7" action="ppaction://hlinksldjump"/>
              </a:rPr>
              <a:t>INVESTIMENTO 1.4</a:t>
            </a:r>
            <a:endParaRPr lang="it-IT" sz="3600" dirty="0">
              <a:solidFill>
                <a:schemeClr val="bg1">
                  <a:lumMod val="50000"/>
                </a:schemeClr>
              </a:solidFill>
              <a:effectLst>
                <a:outerShdw blurRad="38100" dist="38100" dir="2700000" algn="tl">
                  <a:srgbClr val="000000">
                    <a:alpha val="43137"/>
                  </a:srgbClr>
                </a:outerShdw>
              </a:effectLst>
              <a:latin typeface="Bahnschrift" panose="020B0502040204020203" pitchFamily="34" charset="0"/>
            </a:endParaRPr>
          </a:p>
        </p:txBody>
      </p:sp>
      <p:sp>
        <p:nvSpPr>
          <p:cNvPr id="19" name="Rettangolo 18"/>
          <p:cNvSpPr/>
          <p:nvPr/>
        </p:nvSpPr>
        <p:spPr>
          <a:xfrm>
            <a:off x="227710" y="4481894"/>
            <a:ext cx="5326423" cy="646331"/>
          </a:xfrm>
          <a:prstGeom prst="rect">
            <a:avLst/>
          </a:prstGeom>
        </p:spPr>
        <p:txBody>
          <a:bodyPr wrap="square">
            <a:spAutoFit/>
          </a:bodyPr>
          <a:lstStyle/>
          <a:p>
            <a:r>
              <a:rPr lang="it-IT" sz="1200" b="1" dirty="0">
                <a:solidFill>
                  <a:srgbClr val="000000"/>
                </a:solidFill>
                <a:latin typeface="+mj-lt"/>
                <a:ea typeface="+mj-ea"/>
                <a:cs typeface="+mj-cs"/>
              </a:rPr>
              <a:t>Intervento straordinario finalizzato alla riduzione dei divari territoriali nelle scuole secondarie di primo e di secondo grado e alla lotta alla dispersione </a:t>
            </a:r>
            <a:r>
              <a:rPr lang="it-IT" sz="1200" b="1" dirty="0" smtClean="0">
                <a:solidFill>
                  <a:srgbClr val="000000"/>
                </a:solidFill>
                <a:latin typeface="+mj-lt"/>
                <a:ea typeface="+mj-ea"/>
                <a:cs typeface="+mj-cs"/>
              </a:rPr>
              <a:t>scolastica.</a:t>
            </a:r>
            <a:endParaRPr lang="it-IT" sz="1200" b="1" dirty="0">
              <a:solidFill>
                <a:srgbClr val="000000"/>
              </a:solidFill>
              <a:latin typeface="+mj-lt"/>
              <a:ea typeface="+mj-ea"/>
              <a:cs typeface="+mj-cs"/>
            </a:endParaRPr>
          </a:p>
        </p:txBody>
      </p:sp>
      <p:sp>
        <p:nvSpPr>
          <p:cNvPr id="11" name="Rettangolo 10"/>
          <p:cNvSpPr/>
          <p:nvPr/>
        </p:nvSpPr>
        <p:spPr>
          <a:xfrm>
            <a:off x="2242651" y="1182899"/>
            <a:ext cx="7659624" cy="954107"/>
          </a:xfrm>
          <a:prstGeom prst="rect">
            <a:avLst/>
          </a:prstGeom>
        </p:spPr>
        <p:txBody>
          <a:bodyPr wrap="square">
            <a:spAutoFit/>
          </a:bodyPr>
          <a:lstStyle/>
          <a:p>
            <a:r>
              <a:rPr lang="it-IT" sz="2800" b="1" dirty="0">
                <a:solidFill>
                  <a:srgbClr val="FF0066"/>
                </a:solidFill>
                <a:effectLst>
                  <a:outerShdw blurRad="38100" dist="38100" dir="2700000" algn="tl">
                    <a:srgbClr val="000000">
                      <a:alpha val="43137"/>
                    </a:srgbClr>
                  </a:outerShdw>
                </a:effectLst>
              </a:rPr>
              <a:t>“FONDAZIONE CULTURA&amp;INNOVAZIONE</a:t>
            </a:r>
            <a:r>
              <a:rPr lang="it-IT" sz="2800" b="1" dirty="0" smtClean="0">
                <a:solidFill>
                  <a:srgbClr val="FF0066"/>
                </a:solidFill>
                <a:effectLst>
                  <a:outerShdw blurRad="38100" dist="38100" dir="2700000" algn="tl">
                    <a:srgbClr val="000000">
                      <a:alpha val="43137"/>
                    </a:srgbClr>
                  </a:outerShdw>
                </a:effectLst>
              </a:rPr>
              <a:t>”</a:t>
            </a:r>
          </a:p>
          <a:p>
            <a:pPr algn="ctr"/>
            <a:r>
              <a:rPr lang="it-IT" sz="2800" b="1" i="1" dirty="0" smtClean="0">
                <a:solidFill>
                  <a:schemeClr val="bg1"/>
                </a:solidFill>
              </a:rPr>
              <a:t>per il </a:t>
            </a:r>
            <a:endParaRPr lang="it-IT" sz="2800" i="1" dirty="0">
              <a:solidFill>
                <a:schemeClr val="bg1"/>
              </a:solidFill>
            </a:endParaRPr>
          </a:p>
        </p:txBody>
      </p:sp>
      <p:sp>
        <p:nvSpPr>
          <p:cNvPr id="2" name="Freccia in su 1"/>
          <p:cNvSpPr/>
          <p:nvPr/>
        </p:nvSpPr>
        <p:spPr>
          <a:xfrm rot="18388498">
            <a:off x="4734822" y="5008507"/>
            <a:ext cx="904822" cy="16515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in su 11"/>
          <p:cNvSpPr/>
          <p:nvPr/>
        </p:nvSpPr>
        <p:spPr>
          <a:xfrm rot="2636355">
            <a:off x="1921394" y="5082824"/>
            <a:ext cx="904822" cy="16515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980140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599" y="4752660"/>
            <a:ext cx="3810001" cy="2139782"/>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8828" y="177164"/>
            <a:ext cx="3987322" cy="700896"/>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710" y="6216139"/>
            <a:ext cx="588414" cy="559488"/>
          </a:xfrm>
          <a:prstGeom prst="rect">
            <a:avLst/>
          </a:prstGeom>
        </p:spPr>
      </p:pic>
      <p:sp>
        <p:nvSpPr>
          <p:cNvPr id="2" name="Rettangolo 1"/>
          <p:cNvSpPr/>
          <p:nvPr/>
        </p:nvSpPr>
        <p:spPr>
          <a:xfrm>
            <a:off x="1383367" y="1065496"/>
            <a:ext cx="10313671" cy="1569660"/>
          </a:xfrm>
          <a:prstGeom prst="rect">
            <a:avLst/>
          </a:prstGeom>
        </p:spPr>
        <p:txBody>
          <a:bodyPr wrap="square">
            <a:spAutoFit/>
          </a:bodyPr>
          <a:lstStyle/>
          <a:p>
            <a:pPr algn="r"/>
            <a:r>
              <a:rPr lang="it-IT" sz="2800" b="1" dirty="0">
                <a:solidFill>
                  <a:srgbClr val="0660AC"/>
                </a:solidFill>
                <a:effectLst>
                  <a:outerShdw blurRad="38100" dist="38100" dir="2700000" algn="tl">
                    <a:srgbClr val="000000">
                      <a:alpha val="43137"/>
                    </a:srgbClr>
                  </a:outerShdw>
                </a:effectLst>
                <a:latin typeface="Kanit-Black"/>
              </a:rPr>
              <a:t>RIDUZIONE DEI DIVARI TERRITORIALI E</a:t>
            </a:r>
          </a:p>
          <a:p>
            <a:pPr algn="r"/>
            <a:r>
              <a:rPr lang="it-IT" sz="2800" b="1" dirty="0">
                <a:solidFill>
                  <a:srgbClr val="0660AC"/>
                </a:solidFill>
                <a:effectLst>
                  <a:outerShdw blurRad="38100" dist="38100" dir="2700000" algn="tl">
                    <a:srgbClr val="000000">
                      <a:alpha val="43137"/>
                    </a:srgbClr>
                  </a:outerShdw>
                </a:effectLst>
                <a:latin typeface="Kanit-Black"/>
              </a:rPr>
              <a:t>CONTRASTO ALLA DISPERSIONE SCOLASTICA</a:t>
            </a:r>
          </a:p>
          <a:p>
            <a:pPr algn="r"/>
            <a:r>
              <a:rPr lang="it-IT" b="1" dirty="0">
                <a:solidFill>
                  <a:srgbClr val="E6AF02"/>
                </a:solidFill>
                <a:latin typeface="Kanit-SemiBold"/>
              </a:rPr>
              <a:t>Orientamenti per l'attuazione degli interventi nelle scuole</a:t>
            </a:r>
          </a:p>
          <a:p>
            <a:pPr algn="r"/>
            <a:r>
              <a:rPr lang="it-IT" sz="1100" dirty="0">
                <a:solidFill>
                  <a:srgbClr val="3D3C3B"/>
                </a:solidFill>
                <a:latin typeface="Raleway-Regular"/>
              </a:rPr>
              <a:t>Missione 4 ISTRUZIONE E RICERCA - Componente 1 - Investimento 1.4: Intervento straordinario </a:t>
            </a:r>
            <a:r>
              <a:rPr lang="it-IT" sz="1100" dirty="0" smtClean="0">
                <a:solidFill>
                  <a:srgbClr val="3D3C3B"/>
                </a:solidFill>
                <a:latin typeface="Raleway-Regular"/>
              </a:rPr>
              <a:t>finalizzato alla </a:t>
            </a:r>
            <a:r>
              <a:rPr lang="it-IT" sz="1100" dirty="0">
                <a:solidFill>
                  <a:srgbClr val="3D3C3B"/>
                </a:solidFill>
                <a:latin typeface="Raleway-Regular"/>
              </a:rPr>
              <a:t>riduzione </a:t>
            </a:r>
            <a:endParaRPr lang="it-IT" sz="1100" dirty="0" smtClean="0">
              <a:solidFill>
                <a:srgbClr val="3D3C3B"/>
              </a:solidFill>
              <a:latin typeface="Raleway-Regular"/>
            </a:endParaRPr>
          </a:p>
          <a:p>
            <a:pPr algn="r"/>
            <a:r>
              <a:rPr lang="it-IT" sz="1100" dirty="0" smtClean="0">
                <a:solidFill>
                  <a:srgbClr val="3D3C3B"/>
                </a:solidFill>
                <a:latin typeface="Raleway-Regular"/>
              </a:rPr>
              <a:t>dei </a:t>
            </a:r>
            <a:r>
              <a:rPr lang="it-IT" sz="1100" dirty="0">
                <a:solidFill>
                  <a:srgbClr val="3D3C3B"/>
                </a:solidFill>
                <a:latin typeface="Raleway-Regular"/>
              </a:rPr>
              <a:t>divari territoriali nella scuola secondaria di I e II grado</a:t>
            </a:r>
            <a:endParaRPr lang="it-IT" sz="3200" dirty="0"/>
          </a:p>
        </p:txBody>
      </p:sp>
      <p:sp>
        <p:nvSpPr>
          <p:cNvPr id="3" name="Rettangolo 2"/>
          <p:cNvSpPr/>
          <p:nvPr/>
        </p:nvSpPr>
        <p:spPr>
          <a:xfrm>
            <a:off x="227710" y="2710626"/>
            <a:ext cx="7829603" cy="1646605"/>
          </a:xfrm>
          <a:prstGeom prst="rect">
            <a:avLst/>
          </a:prstGeom>
        </p:spPr>
        <p:txBody>
          <a:bodyPr wrap="square">
            <a:spAutoFit/>
          </a:bodyPr>
          <a:lstStyle/>
          <a:p>
            <a:r>
              <a:rPr lang="it-IT" sz="2400" b="1" dirty="0">
                <a:solidFill>
                  <a:srgbClr val="0660AC"/>
                </a:solidFill>
                <a:effectLst>
                  <a:outerShdw blurRad="38100" dist="38100" dir="2700000" algn="tl">
                    <a:srgbClr val="000000">
                      <a:alpha val="43137"/>
                    </a:srgbClr>
                  </a:outerShdw>
                </a:effectLst>
                <a:latin typeface="Kanit-Black"/>
              </a:rPr>
              <a:t>NUOVE COMPETENZE E NUOVI LINGUAGGI </a:t>
            </a:r>
            <a:endParaRPr lang="it-IT" sz="2400" b="1" dirty="0" smtClean="0">
              <a:solidFill>
                <a:srgbClr val="0660AC"/>
              </a:solidFill>
              <a:effectLst>
                <a:outerShdw blurRad="38100" dist="38100" dir="2700000" algn="tl">
                  <a:srgbClr val="000000">
                    <a:alpha val="43137"/>
                  </a:srgbClr>
                </a:outerShdw>
              </a:effectLst>
              <a:latin typeface="Kanit-Black"/>
            </a:endParaRPr>
          </a:p>
          <a:p>
            <a:r>
              <a:rPr lang="it-IT" sz="2400" b="1" dirty="0" smtClean="0">
                <a:solidFill>
                  <a:srgbClr val="0660AC"/>
                </a:solidFill>
                <a:effectLst>
                  <a:outerShdw blurRad="38100" dist="38100" dir="2700000" algn="tl">
                    <a:srgbClr val="000000">
                      <a:alpha val="43137"/>
                    </a:srgbClr>
                  </a:outerShdw>
                </a:effectLst>
                <a:latin typeface="Kanit-Black"/>
              </a:rPr>
              <a:t>(</a:t>
            </a:r>
            <a:r>
              <a:rPr lang="it-IT" sz="2400" b="1" dirty="0">
                <a:solidFill>
                  <a:srgbClr val="0660AC"/>
                </a:solidFill>
                <a:effectLst>
                  <a:outerShdw blurRad="38100" dist="38100" dir="2700000" algn="tl">
                    <a:srgbClr val="000000">
                      <a:alpha val="43137"/>
                    </a:srgbClr>
                  </a:outerShdw>
                </a:effectLst>
                <a:latin typeface="Kanit-Black"/>
              </a:rPr>
              <a:t>DM 65/2023</a:t>
            </a:r>
            <a:r>
              <a:rPr lang="it-IT" sz="2400" b="1" dirty="0" smtClean="0">
                <a:solidFill>
                  <a:srgbClr val="0660AC"/>
                </a:solidFill>
                <a:effectLst>
                  <a:outerShdw blurRad="38100" dist="38100" dir="2700000" algn="tl">
                    <a:srgbClr val="000000">
                      <a:alpha val="43137"/>
                    </a:srgbClr>
                  </a:outerShdw>
                </a:effectLst>
                <a:latin typeface="Kanit-Black"/>
              </a:rPr>
              <a:t>)</a:t>
            </a:r>
          </a:p>
          <a:p>
            <a:r>
              <a:rPr lang="it-IT" sz="1600" b="1" dirty="0">
                <a:solidFill>
                  <a:srgbClr val="E6AF02"/>
                </a:solidFill>
                <a:latin typeface="Kanit-SemiBold"/>
              </a:rPr>
              <a:t>Azioni di potenziamento delle competenze STEM e multilinguistiche </a:t>
            </a:r>
            <a:endParaRPr lang="it-IT" sz="1600" b="1" dirty="0" smtClean="0">
              <a:solidFill>
                <a:srgbClr val="E6AF02"/>
              </a:solidFill>
              <a:latin typeface="Kanit-SemiBold"/>
            </a:endParaRPr>
          </a:p>
          <a:p>
            <a:r>
              <a:rPr lang="it-IT" sz="1050" dirty="0">
                <a:solidFill>
                  <a:srgbClr val="3D3C3B"/>
                </a:solidFill>
                <a:latin typeface="Raleway-Regular"/>
              </a:rPr>
              <a:t>MISSIONE 4: ISTRUZIONE E RICERCA Componente 1 – Potenziamento dell’offerta dei servizi di istruzione: dagli asili nido alle Università Investimento 3.1: Nuove competenze e nuovi linguaggi </a:t>
            </a:r>
          </a:p>
          <a:p>
            <a:endParaRPr lang="it-IT" sz="1600" b="1" dirty="0">
              <a:solidFill>
                <a:srgbClr val="E6AF02"/>
              </a:solidFill>
              <a:latin typeface="Kanit-SemiBold"/>
            </a:endParaRPr>
          </a:p>
        </p:txBody>
      </p:sp>
      <p:sp>
        <p:nvSpPr>
          <p:cNvPr id="4" name="Rettangolo 3"/>
          <p:cNvSpPr/>
          <p:nvPr/>
        </p:nvSpPr>
        <p:spPr>
          <a:xfrm>
            <a:off x="1301027" y="4478748"/>
            <a:ext cx="8065433" cy="830997"/>
          </a:xfrm>
          <a:prstGeom prst="rect">
            <a:avLst/>
          </a:prstGeom>
        </p:spPr>
        <p:txBody>
          <a:bodyPr wrap="square">
            <a:spAutoFit/>
          </a:bodyPr>
          <a:lstStyle/>
          <a:p>
            <a:r>
              <a:rPr lang="it-IT" sz="2400" b="1" dirty="0" smtClean="0">
                <a:solidFill>
                  <a:srgbClr val="0660AC"/>
                </a:solidFill>
                <a:effectLst>
                  <a:outerShdw blurRad="38100" dist="38100" dir="2700000" algn="tl">
                    <a:srgbClr val="000000">
                      <a:alpha val="43137"/>
                    </a:srgbClr>
                  </a:outerShdw>
                </a:effectLst>
                <a:latin typeface="Kanit-Black"/>
              </a:rPr>
              <a:t>FORMAZIONE DEL PERSONALE SCOLASTICO PER LA TRANSIZIONE DIGITALE (</a:t>
            </a:r>
            <a:r>
              <a:rPr lang="it-IT" sz="2400" b="1" dirty="0">
                <a:solidFill>
                  <a:srgbClr val="0660AC"/>
                </a:solidFill>
                <a:effectLst>
                  <a:outerShdw blurRad="38100" dist="38100" dir="2700000" algn="tl">
                    <a:srgbClr val="000000">
                      <a:alpha val="43137"/>
                    </a:srgbClr>
                  </a:outerShdw>
                </a:effectLst>
                <a:latin typeface="Kanit-Black"/>
              </a:rPr>
              <a:t>D.M. </a:t>
            </a:r>
            <a:r>
              <a:rPr lang="it-IT" sz="2400" b="1" dirty="0" smtClean="0">
                <a:solidFill>
                  <a:srgbClr val="0660AC"/>
                </a:solidFill>
                <a:effectLst>
                  <a:outerShdw blurRad="38100" dist="38100" dir="2700000" algn="tl">
                    <a:srgbClr val="000000">
                      <a:alpha val="43137"/>
                    </a:srgbClr>
                  </a:outerShdw>
                </a:effectLst>
                <a:latin typeface="Kanit-Black"/>
              </a:rPr>
              <a:t>66/202</a:t>
            </a:r>
            <a:r>
              <a:rPr lang="it-IT" sz="2400" b="1" dirty="0">
                <a:solidFill>
                  <a:srgbClr val="0660AC"/>
                </a:solidFill>
                <a:effectLst>
                  <a:outerShdw blurRad="38100" dist="38100" dir="2700000" algn="tl">
                    <a:srgbClr val="000000">
                      <a:alpha val="43137"/>
                    </a:srgbClr>
                  </a:outerShdw>
                </a:effectLst>
                <a:latin typeface="Kanit-Black"/>
              </a:rPr>
              <a:t>3</a:t>
            </a:r>
            <a:r>
              <a:rPr lang="it-IT" sz="2400" b="1" dirty="0">
                <a:solidFill>
                  <a:srgbClr val="0660AC"/>
                </a:solidFill>
                <a:effectLst>
                  <a:outerShdw blurRad="38100" dist="38100" dir="2700000" algn="tl">
                    <a:srgbClr val="000000">
                      <a:alpha val="43137"/>
                    </a:srgbClr>
                  </a:outerShdw>
                </a:effectLst>
                <a:latin typeface="Kanit-Black"/>
              </a:rPr>
              <a:t>)</a:t>
            </a:r>
          </a:p>
        </p:txBody>
      </p:sp>
      <p:sp>
        <p:nvSpPr>
          <p:cNvPr id="5" name="Rettangolo 4"/>
          <p:cNvSpPr/>
          <p:nvPr/>
        </p:nvSpPr>
        <p:spPr>
          <a:xfrm>
            <a:off x="1301027" y="5233635"/>
            <a:ext cx="7646920" cy="584775"/>
          </a:xfrm>
          <a:prstGeom prst="rect">
            <a:avLst/>
          </a:prstGeom>
        </p:spPr>
        <p:txBody>
          <a:bodyPr wrap="square">
            <a:spAutoFit/>
          </a:bodyPr>
          <a:lstStyle/>
          <a:p>
            <a:r>
              <a:rPr lang="it-IT" sz="1600" b="1" dirty="0">
                <a:solidFill>
                  <a:srgbClr val="E6AF02"/>
                </a:solidFill>
                <a:latin typeface="Kanit-SemiBold"/>
              </a:rPr>
              <a:t>Didattica digitale integrata e formazione alla transizione digitale per il personale scolastico</a:t>
            </a:r>
          </a:p>
        </p:txBody>
      </p:sp>
      <p:sp>
        <p:nvSpPr>
          <p:cNvPr id="6" name="Rettangolo 5"/>
          <p:cNvSpPr/>
          <p:nvPr/>
        </p:nvSpPr>
        <p:spPr>
          <a:xfrm>
            <a:off x="1866975" y="5710425"/>
            <a:ext cx="6515025" cy="692497"/>
          </a:xfrm>
          <a:prstGeom prst="rect">
            <a:avLst/>
          </a:prstGeom>
        </p:spPr>
        <p:txBody>
          <a:bodyPr wrap="square">
            <a:spAutoFit/>
          </a:bodyPr>
          <a:lstStyle/>
          <a:p>
            <a:pPr algn="just"/>
            <a:r>
              <a:rPr lang="it-IT" sz="1050" dirty="0">
                <a:solidFill>
                  <a:srgbClr val="3D3C3B"/>
                </a:solidFill>
                <a:latin typeface="Raleway-Regular"/>
              </a:rPr>
              <a:t>Missione 4 – Componente 1 – del PNRR prevede infatti la “creazione di un sistema multidimensionale per la formazione continua dei docenti e del personale scolastico per la transizione digitale”.</a:t>
            </a:r>
          </a:p>
          <a:p>
            <a:pPr algn="just"/>
            <a:endParaRPr lang="it-IT" dirty="0"/>
          </a:p>
        </p:txBody>
      </p:sp>
    </p:spTree>
    <p:extLst>
      <p:ext uri="{BB962C8B-B14F-4D97-AF65-F5344CB8AC3E}">
        <p14:creationId xmlns:p14="http://schemas.microsoft.com/office/powerpoint/2010/main" val="3333291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709160" y="1239863"/>
            <a:ext cx="6983020" cy="4928461"/>
          </a:xfrm>
        </p:spPr>
        <p:txBody>
          <a:bodyPr>
            <a:normAutofit fontScale="85000" lnSpcReduction="20000"/>
          </a:bodyPr>
          <a:lstStyle/>
          <a:p>
            <a:r>
              <a:rPr lang="it-IT" sz="1600" dirty="0" smtClean="0">
                <a:solidFill>
                  <a:schemeClr val="bg1"/>
                </a:solidFill>
              </a:rPr>
              <a:t>Personalizzazione dei </a:t>
            </a:r>
            <a:r>
              <a:rPr lang="it-IT" sz="1600" dirty="0">
                <a:solidFill>
                  <a:schemeClr val="bg1"/>
                </a:solidFill>
              </a:rPr>
              <a:t>percorsi per quelle scuole che hanno fatto registrare una </a:t>
            </a:r>
            <a:r>
              <a:rPr lang="it-IT" sz="1600" dirty="0" smtClean="0">
                <a:solidFill>
                  <a:schemeClr val="bg1"/>
                </a:solidFill>
              </a:rPr>
              <a:t>maggiore fragilità </a:t>
            </a:r>
            <a:r>
              <a:rPr lang="it-IT" sz="1600" dirty="0">
                <a:solidFill>
                  <a:schemeClr val="bg1"/>
                </a:solidFill>
              </a:rPr>
              <a:t>negli apprendimenti</a:t>
            </a:r>
            <a:r>
              <a:rPr lang="it-IT" sz="1600" dirty="0" smtClean="0">
                <a:solidFill>
                  <a:schemeClr val="bg1"/>
                </a:solidFill>
              </a:rPr>
              <a:t>;</a:t>
            </a:r>
          </a:p>
          <a:p>
            <a:pPr marL="0" indent="0">
              <a:buNone/>
            </a:pPr>
            <a:endParaRPr lang="it-IT" sz="1600" dirty="0">
              <a:solidFill>
                <a:schemeClr val="bg1"/>
              </a:solidFill>
            </a:endParaRPr>
          </a:p>
          <a:p>
            <a:r>
              <a:rPr lang="it-IT" sz="1600" dirty="0" smtClean="0">
                <a:solidFill>
                  <a:schemeClr val="bg1"/>
                </a:solidFill>
              </a:rPr>
              <a:t>Programmi e </a:t>
            </a:r>
            <a:r>
              <a:rPr lang="it-IT" sz="1600" dirty="0">
                <a:solidFill>
                  <a:schemeClr val="bg1"/>
                </a:solidFill>
              </a:rPr>
              <a:t>iniziative specifiche di </a:t>
            </a:r>
            <a:r>
              <a:rPr lang="it-IT" sz="1600" dirty="0" err="1">
                <a:solidFill>
                  <a:schemeClr val="bg1"/>
                </a:solidFill>
              </a:rPr>
              <a:t>mentoring</a:t>
            </a:r>
            <a:r>
              <a:rPr lang="it-IT" sz="1600" dirty="0">
                <a:solidFill>
                  <a:schemeClr val="bg1"/>
                </a:solidFill>
              </a:rPr>
              <a:t>, </a:t>
            </a:r>
            <a:r>
              <a:rPr lang="it-IT" sz="1600" dirty="0" err="1">
                <a:solidFill>
                  <a:schemeClr val="bg1"/>
                </a:solidFill>
              </a:rPr>
              <a:t>counseling</a:t>
            </a:r>
            <a:r>
              <a:rPr lang="it-IT" sz="1600" dirty="0">
                <a:solidFill>
                  <a:schemeClr val="bg1"/>
                </a:solidFill>
              </a:rPr>
              <a:t>, formazione e orientamento</a:t>
            </a:r>
            <a:r>
              <a:rPr lang="it-IT" sz="1600" dirty="0" smtClean="0">
                <a:solidFill>
                  <a:schemeClr val="bg1"/>
                </a:solidFill>
              </a:rPr>
              <a:t>;</a:t>
            </a:r>
          </a:p>
          <a:p>
            <a:pPr marL="0" indent="0">
              <a:buNone/>
            </a:pPr>
            <a:endParaRPr lang="it-IT" sz="1600" dirty="0">
              <a:solidFill>
                <a:schemeClr val="bg1"/>
              </a:solidFill>
            </a:endParaRPr>
          </a:p>
          <a:p>
            <a:r>
              <a:rPr lang="it-IT" sz="1600" dirty="0" smtClean="0">
                <a:solidFill>
                  <a:schemeClr val="bg1"/>
                </a:solidFill>
              </a:rPr>
              <a:t>Potenziamento del </a:t>
            </a:r>
            <a:r>
              <a:rPr lang="it-IT" sz="1600" dirty="0">
                <a:solidFill>
                  <a:schemeClr val="bg1"/>
                </a:solidFill>
              </a:rPr>
              <a:t>tempo scuola con progettualità mirate</a:t>
            </a:r>
            <a:r>
              <a:rPr lang="it-IT" sz="1600" dirty="0" smtClean="0">
                <a:solidFill>
                  <a:schemeClr val="bg1"/>
                </a:solidFill>
              </a:rPr>
              <a:t>;</a:t>
            </a:r>
          </a:p>
          <a:p>
            <a:pPr marL="0" indent="0">
              <a:buNone/>
            </a:pPr>
            <a:endParaRPr lang="it-IT" sz="1600" dirty="0">
              <a:solidFill>
                <a:schemeClr val="bg1"/>
              </a:solidFill>
            </a:endParaRPr>
          </a:p>
          <a:p>
            <a:r>
              <a:rPr lang="it-IT" sz="1600" dirty="0" smtClean="0">
                <a:solidFill>
                  <a:schemeClr val="bg1"/>
                </a:solidFill>
              </a:rPr>
              <a:t>Introduzione di </a:t>
            </a:r>
            <a:r>
              <a:rPr lang="it-IT" sz="1600" dirty="0">
                <a:solidFill>
                  <a:schemeClr val="bg1"/>
                </a:solidFill>
              </a:rPr>
              <a:t>una piattaforma per attività di tutoraggio e formazione disponibile online </a:t>
            </a:r>
            <a:r>
              <a:rPr lang="it-IT" sz="1600" dirty="0" smtClean="0">
                <a:solidFill>
                  <a:schemeClr val="bg1"/>
                </a:solidFill>
              </a:rPr>
              <a:t>per supportare </a:t>
            </a:r>
            <a:r>
              <a:rPr lang="it-IT" sz="1600" dirty="0">
                <a:solidFill>
                  <a:schemeClr val="bg1"/>
                </a:solidFill>
              </a:rPr>
              <a:t>l’attuazione dell’investimento</a:t>
            </a:r>
            <a:r>
              <a:rPr lang="it-IT" sz="1600" dirty="0" smtClean="0">
                <a:solidFill>
                  <a:schemeClr val="bg1"/>
                </a:solidFill>
              </a:rPr>
              <a:t>;</a:t>
            </a:r>
          </a:p>
          <a:p>
            <a:pPr marL="0" indent="0">
              <a:buNone/>
            </a:pPr>
            <a:endParaRPr lang="it-IT" sz="1600" dirty="0">
              <a:solidFill>
                <a:schemeClr val="bg1"/>
              </a:solidFill>
            </a:endParaRPr>
          </a:p>
          <a:p>
            <a:r>
              <a:rPr lang="it-IT" sz="1600" dirty="0" smtClean="0">
                <a:solidFill>
                  <a:schemeClr val="bg1"/>
                </a:solidFill>
              </a:rPr>
              <a:t>Distribuzione territoriale </a:t>
            </a:r>
            <a:r>
              <a:rPr lang="it-IT" sz="1600" dirty="0">
                <a:solidFill>
                  <a:schemeClr val="bg1"/>
                </a:solidFill>
              </a:rPr>
              <a:t>in modo da coprire l’intero territorio nazionale, con particolare </a:t>
            </a:r>
            <a:r>
              <a:rPr lang="it-IT" sz="1600" dirty="0" smtClean="0">
                <a:solidFill>
                  <a:schemeClr val="bg1"/>
                </a:solidFill>
              </a:rPr>
              <a:t>attenzione alle </a:t>
            </a:r>
            <a:r>
              <a:rPr lang="it-IT" sz="1600" dirty="0">
                <a:solidFill>
                  <a:schemeClr val="bg1"/>
                </a:solidFill>
              </a:rPr>
              <a:t>aree territoriali e alle scuole che registrano maggiori divari negli apprendimenti</a:t>
            </a:r>
            <a:r>
              <a:rPr lang="it-IT" sz="1600" dirty="0" smtClean="0">
                <a:solidFill>
                  <a:schemeClr val="bg1"/>
                </a:solidFill>
              </a:rPr>
              <a:t>;</a:t>
            </a:r>
          </a:p>
          <a:p>
            <a:pPr marL="0" indent="0">
              <a:buNone/>
            </a:pPr>
            <a:endParaRPr lang="it-IT" sz="1600" dirty="0">
              <a:solidFill>
                <a:schemeClr val="bg1"/>
              </a:solidFill>
            </a:endParaRPr>
          </a:p>
          <a:p>
            <a:r>
              <a:rPr lang="it-IT" sz="1600" dirty="0" smtClean="0">
                <a:solidFill>
                  <a:schemeClr val="bg1"/>
                </a:solidFill>
              </a:rPr>
              <a:t>Misure di </a:t>
            </a:r>
            <a:r>
              <a:rPr lang="it-IT" sz="1600" dirty="0">
                <a:solidFill>
                  <a:schemeClr val="bg1"/>
                </a:solidFill>
              </a:rPr>
              <a:t>accompagnamento per superare divari territoriali e disuguaglianze rispetto </a:t>
            </a:r>
            <a:r>
              <a:rPr lang="it-IT" sz="1600" dirty="0" smtClean="0">
                <a:solidFill>
                  <a:schemeClr val="bg1"/>
                </a:solidFill>
              </a:rPr>
              <a:t>alla parità </a:t>
            </a:r>
            <a:r>
              <a:rPr lang="it-IT" sz="1600" dirty="0">
                <a:solidFill>
                  <a:schemeClr val="bg1"/>
                </a:solidFill>
              </a:rPr>
              <a:t>di accesso all’istruzione, all’inclusione e al successo formativo</a:t>
            </a:r>
            <a:r>
              <a:rPr lang="it-IT" sz="1600" dirty="0" smtClean="0">
                <a:solidFill>
                  <a:schemeClr val="bg1"/>
                </a:solidFill>
              </a:rPr>
              <a:t>;</a:t>
            </a:r>
          </a:p>
          <a:p>
            <a:pPr marL="0" indent="0">
              <a:buNone/>
            </a:pPr>
            <a:endParaRPr lang="it-IT" sz="1600" dirty="0">
              <a:solidFill>
                <a:schemeClr val="bg1"/>
              </a:solidFill>
            </a:endParaRPr>
          </a:p>
          <a:p>
            <a:r>
              <a:rPr lang="it-IT" sz="1600" dirty="0" smtClean="0">
                <a:solidFill>
                  <a:schemeClr val="bg1"/>
                </a:solidFill>
              </a:rPr>
              <a:t>Certificazione dei </a:t>
            </a:r>
            <a:r>
              <a:rPr lang="it-IT" sz="1600" dirty="0">
                <a:solidFill>
                  <a:schemeClr val="bg1"/>
                </a:solidFill>
              </a:rPr>
              <a:t>risultati raggiunti e valutazione di impatto delle misure da parte dell’Invalsi.</a:t>
            </a:r>
          </a:p>
        </p:txBody>
      </p:sp>
      <p:pic>
        <p:nvPicPr>
          <p:cNvPr id="6" name="Immagine 5"/>
          <p:cNvPicPr>
            <a:picLocks noChangeAspect="1"/>
          </p:cNvPicPr>
          <p:nvPr/>
        </p:nvPicPr>
        <p:blipFill>
          <a:blip r:embed="rId2"/>
          <a:stretch>
            <a:fillRect/>
          </a:stretch>
        </p:blipFill>
        <p:spPr>
          <a:xfrm>
            <a:off x="512218" y="4595209"/>
            <a:ext cx="3254645" cy="2110392"/>
          </a:xfrm>
          <a:prstGeom prst="rect">
            <a:avLst/>
          </a:prstGeom>
        </p:spPr>
      </p:pic>
      <p:sp>
        <p:nvSpPr>
          <p:cNvPr id="4" name="Rettangolo 3"/>
          <p:cNvSpPr/>
          <p:nvPr/>
        </p:nvSpPr>
        <p:spPr>
          <a:xfrm>
            <a:off x="63543" y="1332777"/>
            <a:ext cx="4232072" cy="3016210"/>
          </a:xfrm>
          <a:prstGeom prst="rect">
            <a:avLst/>
          </a:prstGeom>
        </p:spPr>
        <p:txBody>
          <a:bodyPr wrap="square">
            <a:spAutoFit/>
          </a:bodyPr>
          <a:lstStyle/>
          <a:p>
            <a:pPr algn="just"/>
            <a:r>
              <a:rPr lang="it-IT" u="sng" dirty="0">
                <a:solidFill>
                  <a:schemeClr val="bg1"/>
                </a:solidFill>
                <a:effectLst>
                  <a:outerShdw blurRad="38100" dist="38100" dir="2700000" algn="tl">
                    <a:srgbClr val="000000">
                      <a:alpha val="43137"/>
                    </a:srgbClr>
                  </a:outerShdw>
                </a:effectLst>
              </a:rPr>
              <a:t>RIDUZIONE DEI DIVARI TERRITORIALI </a:t>
            </a:r>
            <a:r>
              <a:rPr lang="it-IT" u="sng" dirty="0" smtClean="0">
                <a:solidFill>
                  <a:schemeClr val="bg1"/>
                </a:solidFill>
                <a:effectLst>
                  <a:outerShdw blurRad="38100" dist="38100" dir="2700000" algn="tl">
                    <a:srgbClr val="000000">
                      <a:alpha val="43137"/>
                    </a:srgbClr>
                  </a:outerShdw>
                </a:effectLst>
              </a:rPr>
              <a:t>E CONTRASTO </a:t>
            </a:r>
            <a:r>
              <a:rPr lang="it-IT" u="sng" dirty="0">
                <a:solidFill>
                  <a:schemeClr val="bg1"/>
                </a:solidFill>
                <a:effectLst>
                  <a:outerShdw blurRad="38100" dist="38100" dir="2700000" algn="tl">
                    <a:srgbClr val="000000">
                      <a:alpha val="43137"/>
                    </a:srgbClr>
                  </a:outerShdw>
                </a:effectLst>
              </a:rPr>
              <a:t>ALLA </a:t>
            </a:r>
            <a:endParaRPr lang="it-IT" u="sng" dirty="0" smtClean="0">
              <a:solidFill>
                <a:schemeClr val="bg1"/>
              </a:solidFill>
              <a:effectLst>
                <a:outerShdw blurRad="38100" dist="38100" dir="2700000" algn="tl">
                  <a:srgbClr val="000000">
                    <a:alpha val="43137"/>
                  </a:srgbClr>
                </a:outerShdw>
              </a:effectLst>
            </a:endParaRPr>
          </a:p>
          <a:p>
            <a:pPr algn="just"/>
            <a:r>
              <a:rPr lang="it-IT" sz="2000" u="sng" dirty="0" smtClean="0">
                <a:solidFill>
                  <a:srgbClr val="FF0000"/>
                </a:solidFill>
                <a:effectLst>
                  <a:outerShdw blurRad="38100" dist="38100" dir="2700000" algn="tl">
                    <a:srgbClr val="000000">
                      <a:alpha val="43137"/>
                    </a:srgbClr>
                  </a:outerShdw>
                </a:effectLst>
              </a:rPr>
              <a:t>DISPERSIONE </a:t>
            </a:r>
            <a:r>
              <a:rPr lang="it-IT" sz="2000" u="sng" dirty="0">
                <a:solidFill>
                  <a:srgbClr val="FF0000"/>
                </a:solidFill>
                <a:effectLst>
                  <a:outerShdw blurRad="38100" dist="38100" dir="2700000" algn="tl">
                    <a:srgbClr val="000000">
                      <a:alpha val="43137"/>
                    </a:srgbClr>
                  </a:outerShdw>
                </a:effectLst>
              </a:rPr>
              <a:t>SCOLASTICA</a:t>
            </a:r>
          </a:p>
          <a:p>
            <a:pPr algn="just"/>
            <a:r>
              <a:rPr lang="it-IT" u="sng" dirty="0">
                <a:solidFill>
                  <a:schemeClr val="bg1"/>
                </a:solidFill>
                <a:effectLst>
                  <a:outerShdw blurRad="38100" dist="38100" dir="2700000" algn="tl">
                    <a:srgbClr val="000000">
                      <a:alpha val="43137"/>
                    </a:srgbClr>
                  </a:outerShdw>
                </a:effectLst>
              </a:rPr>
              <a:t>Orientamenti per l'attuazione degli interventi nelle </a:t>
            </a:r>
            <a:r>
              <a:rPr lang="it-IT" u="sng" dirty="0" smtClean="0">
                <a:solidFill>
                  <a:schemeClr val="bg1"/>
                </a:solidFill>
                <a:effectLst>
                  <a:outerShdw blurRad="38100" dist="38100" dir="2700000" algn="tl">
                    <a:srgbClr val="000000">
                      <a:alpha val="43137"/>
                    </a:srgbClr>
                  </a:outerShdw>
                </a:effectLst>
              </a:rPr>
              <a:t>scuole</a:t>
            </a:r>
          </a:p>
          <a:p>
            <a:pPr algn="just"/>
            <a:endParaRPr lang="it-IT" u="sng" dirty="0">
              <a:solidFill>
                <a:schemeClr val="bg1"/>
              </a:solidFill>
              <a:effectLst>
                <a:outerShdw blurRad="38100" dist="38100" dir="2700000" algn="tl">
                  <a:srgbClr val="000000">
                    <a:alpha val="43137"/>
                  </a:srgbClr>
                </a:outerShdw>
              </a:effectLst>
            </a:endParaRPr>
          </a:p>
          <a:p>
            <a:pPr algn="just"/>
            <a:r>
              <a:rPr lang="it-IT" sz="1600" u="sng" dirty="0" smtClean="0">
                <a:solidFill>
                  <a:schemeClr val="bg1"/>
                </a:solidFill>
                <a:effectLst>
                  <a:outerShdw blurRad="38100" dist="38100" dir="2700000" algn="tl">
                    <a:srgbClr val="000000">
                      <a:alpha val="43137"/>
                    </a:srgbClr>
                  </a:outerShdw>
                </a:effectLst>
              </a:rPr>
              <a:t>Missione 4 ISTRUZIONE E RICERCA - Componente 1 - Investimento 1.4: Intervento straordinario finalizzato alla riduzione dei divari territoriali nella scuola secondaria di I e II grado</a:t>
            </a:r>
            <a:endParaRPr lang="it-IT" sz="1600" u="sng" dirty="0">
              <a:solidFill>
                <a:schemeClr val="bg1"/>
              </a:solidFill>
              <a:effectLst>
                <a:outerShdw blurRad="38100" dist="38100" dir="2700000" algn="tl">
                  <a:srgbClr val="000000">
                    <a:alpha val="43137"/>
                  </a:srgbClr>
                </a:outerShdw>
              </a:effectLst>
            </a:endParaRPr>
          </a:p>
        </p:txBody>
      </p:sp>
      <p:sp>
        <p:nvSpPr>
          <p:cNvPr id="5" name="Rettangolo 4"/>
          <p:cNvSpPr/>
          <p:nvPr/>
        </p:nvSpPr>
        <p:spPr>
          <a:xfrm>
            <a:off x="7136969" y="330023"/>
            <a:ext cx="4014240" cy="461665"/>
          </a:xfrm>
          <a:prstGeom prst="rect">
            <a:avLst/>
          </a:prstGeom>
        </p:spPr>
        <p:txBody>
          <a:bodyPr wrap="none">
            <a:spAutoFit/>
          </a:bodyPr>
          <a:lstStyle/>
          <a:p>
            <a:r>
              <a:rPr lang="it-IT" sz="2400" b="1" dirty="0">
                <a:solidFill>
                  <a:srgbClr val="FF0000"/>
                </a:solidFill>
                <a:effectLst>
                  <a:outerShdw blurRad="38100" dist="38100" dir="2700000" algn="tl">
                    <a:srgbClr val="000000">
                      <a:alpha val="43137"/>
                    </a:srgbClr>
                  </a:outerShdw>
                </a:effectLst>
              </a:rPr>
              <a:t>DISPERSIONE SCOLASTICA</a:t>
            </a:r>
          </a:p>
        </p:txBody>
      </p:sp>
    </p:spTree>
    <p:extLst>
      <p:ext uri="{BB962C8B-B14F-4D97-AF65-F5344CB8AC3E}">
        <p14:creationId xmlns:p14="http://schemas.microsoft.com/office/powerpoint/2010/main" val="867097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17920" y="62962"/>
            <a:ext cx="5257284" cy="754461"/>
          </a:xfrm>
        </p:spPr>
        <p:txBody>
          <a:bodyPr/>
          <a:lstStyle/>
          <a:p>
            <a:r>
              <a:rPr lang="it-IT" b="1" i="1" dirty="0" smtClean="0">
                <a:solidFill>
                  <a:srgbClr val="FF0000"/>
                </a:solidFill>
                <a:effectLst>
                  <a:outerShdw blurRad="38100" dist="38100" dir="2700000" algn="tl">
                    <a:srgbClr val="000000">
                      <a:alpha val="43137"/>
                    </a:srgbClr>
                  </a:outerShdw>
                </a:effectLst>
              </a:rPr>
              <a:t> </a:t>
            </a:r>
            <a:endParaRPr lang="it-IT" b="1" i="1" dirty="0">
              <a:solidFill>
                <a:srgbClr val="FF0000"/>
              </a:solidFill>
              <a:effectLst>
                <a:outerShdw blurRad="38100" dist="38100" dir="2700000" algn="tl">
                  <a:srgbClr val="000000">
                    <a:alpha val="43137"/>
                  </a:srgbClr>
                </a:outerShdw>
              </a:effectLst>
            </a:endParaRPr>
          </a:p>
        </p:txBody>
      </p:sp>
      <p:sp>
        <p:nvSpPr>
          <p:cNvPr id="3" name="Segnaposto contenuto 2"/>
          <p:cNvSpPr>
            <a:spLocks noGrp="1"/>
          </p:cNvSpPr>
          <p:nvPr>
            <p:ph idx="1"/>
          </p:nvPr>
        </p:nvSpPr>
        <p:spPr>
          <a:xfrm>
            <a:off x="3794760" y="2104064"/>
            <a:ext cx="8397240" cy="2905932"/>
          </a:xfrm>
        </p:spPr>
        <p:txBody>
          <a:bodyPr>
            <a:normAutofit/>
          </a:bodyPr>
          <a:lstStyle/>
          <a:p>
            <a:r>
              <a:rPr lang="it-IT" sz="1600" dirty="0" smtClean="0">
                <a:solidFill>
                  <a:schemeClr val="bg1"/>
                </a:solidFill>
              </a:rPr>
              <a:t> </a:t>
            </a:r>
            <a:r>
              <a:rPr lang="it-IT" sz="1600" dirty="0">
                <a:solidFill>
                  <a:schemeClr val="bg1"/>
                </a:solidFill>
              </a:rPr>
              <a:t>Percorsi di </a:t>
            </a:r>
            <a:r>
              <a:rPr lang="it-IT" sz="1800" b="1" dirty="0">
                <a:solidFill>
                  <a:schemeClr val="bg1"/>
                </a:solidFill>
                <a:effectLst>
                  <a:outerShdw blurRad="38100" dist="38100" dir="2700000" algn="tl">
                    <a:srgbClr val="000000">
                      <a:alpha val="43137"/>
                    </a:srgbClr>
                  </a:outerShdw>
                </a:effectLst>
              </a:rPr>
              <a:t>orientamento</a:t>
            </a:r>
            <a:r>
              <a:rPr lang="it-IT" sz="1600" dirty="0">
                <a:solidFill>
                  <a:schemeClr val="bg1"/>
                </a:solidFill>
              </a:rPr>
              <a:t> e formazione per il potenziamento delle competenze STEM, digitali e di innovazione, finalizzate alla promozione di pari opportunità di genere </a:t>
            </a:r>
          </a:p>
          <a:p>
            <a:r>
              <a:rPr lang="it-IT" sz="1600" dirty="0" smtClean="0">
                <a:solidFill>
                  <a:schemeClr val="bg1"/>
                </a:solidFill>
              </a:rPr>
              <a:t>Percorsi </a:t>
            </a:r>
            <a:r>
              <a:rPr lang="it-IT" sz="1600" dirty="0">
                <a:solidFill>
                  <a:schemeClr val="bg1"/>
                </a:solidFill>
              </a:rPr>
              <a:t>di tutoraggio per l’orientamento agli studi e alle </a:t>
            </a:r>
            <a:r>
              <a:rPr lang="it-IT" sz="1800" b="1" dirty="0">
                <a:solidFill>
                  <a:schemeClr val="bg1"/>
                </a:solidFill>
                <a:effectLst>
                  <a:outerShdw blurRad="38100" dist="38100" dir="2700000" algn="tl">
                    <a:srgbClr val="000000">
                      <a:alpha val="43137"/>
                    </a:srgbClr>
                  </a:outerShdw>
                </a:effectLst>
              </a:rPr>
              <a:t>carriere STEM</a:t>
            </a:r>
            <a:r>
              <a:rPr lang="it-IT" sz="1600" dirty="0">
                <a:solidFill>
                  <a:schemeClr val="bg1"/>
                </a:solidFill>
              </a:rPr>
              <a:t>, anche con il </a:t>
            </a:r>
            <a:r>
              <a:rPr lang="it-IT" sz="1600" dirty="0" smtClean="0">
                <a:solidFill>
                  <a:schemeClr val="bg1"/>
                </a:solidFill>
              </a:rPr>
              <a:t>coinvolgimento </a:t>
            </a:r>
            <a:r>
              <a:rPr lang="it-IT" sz="1600" dirty="0">
                <a:solidFill>
                  <a:schemeClr val="bg1"/>
                </a:solidFill>
              </a:rPr>
              <a:t>delle </a:t>
            </a:r>
            <a:r>
              <a:rPr lang="it-IT" sz="1600" dirty="0" smtClean="0">
                <a:solidFill>
                  <a:schemeClr val="bg1"/>
                </a:solidFill>
              </a:rPr>
              <a:t>famiglie</a:t>
            </a:r>
          </a:p>
          <a:p>
            <a:r>
              <a:rPr lang="it-IT" sz="1600" dirty="0" smtClean="0">
                <a:solidFill>
                  <a:schemeClr val="bg1"/>
                </a:solidFill>
              </a:rPr>
              <a:t>Percorsi </a:t>
            </a:r>
            <a:r>
              <a:rPr lang="it-IT" sz="1600" dirty="0">
                <a:solidFill>
                  <a:schemeClr val="bg1"/>
                </a:solidFill>
              </a:rPr>
              <a:t>di formazione per il potenziamento delle </a:t>
            </a:r>
            <a:r>
              <a:rPr lang="it-IT" sz="1800" b="1" dirty="0">
                <a:solidFill>
                  <a:schemeClr val="bg1"/>
                </a:solidFill>
                <a:effectLst>
                  <a:outerShdw blurRad="38100" dist="38100" dir="2700000" algn="tl">
                    <a:srgbClr val="000000">
                      <a:alpha val="43137"/>
                    </a:srgbClr>
                  </a:outerShdw>
                </a:effectLst>
              </a:rPr>
              <a:t>competenze linguistiche </a:t>
            </a:r>
            <a:r>
              <a:rPr lang="it-IT" sz="1600" dirty="0">
                <a:solidFill>
                  <a:schemeClr val="bg1"/>
                </a:solidFill>
              </a:rPr>
              <a:t>degli studenti </a:t>
            </a:r>
            <a:endParaRPr lang="it-IT" sz="1600" dirty="0" smtClean="0">
              <a:solidFill>
                <a:schemeClr val="bg1"/>
              </a:solidFill>
            </a:endParaRPr>
          </a:p>
        </p:txBody>
      </p:sp>
      <p:sp>
        <p:nvSpPr>
          <p:cNvPr id="4" name="Rettangolo 3"/>
          <p:cNvSpPr/>
          <p:nvPr/>
        </p:nvSpPr>
        <p:spPr>
          <a:xfrm>
            <a:off x="256526" y="1833086"/>
            <a:ext cx="3126754" cy="2677656"/>
          </a:xfrm>
          <a:prstGeom prst="rect">
            <a:avLst/>
          </a:prstGeom>
        </p:spPr>
        <p:txBody>
          <a:bodyPr wrap="square">
            <a:spAutoFit/>
          </a:bodyPr>
          <a:lstStyle/>
          <a:p>
            <a:r>
              <a:rPr lang="it-IT" sz="1600" u="sng" dirty="0">
                <a:solidFill>
                  <a:schemeClr val="bg1"/>
                </a:solidFill>
                <a:effectLst>
                  <a:outerShdw blurRad="38100" dist="38100" dir="2700000" algn="tl">
                    <a:srgbClr val="000000">
                      <a:alpha val="43137"/>
                    </a:srgbClr>
                  </a:outerShdw>
                </a:effectLst>
              </a:rPr>
              <a:t>RIDUZIONE DEI DIVARI TERRITORIALI </a:t>
            </a:r>
            <a:r>
              <a:rPr lang="it-IT" sz="1600" u="sng" dirty="0" smtClean="0">
                <a:solidFill>
                  <a:schemeClr val="bg1"/>
                </a:solidFill>
                <a:effectLst>
                  <a:outerShdw blurRad="38100" dist="38100" dir="2700000" algn="tl">
                    <a:srgbClr val="000000">
                      <a:alpha val="43137"/>
                    </a:srgbClr>
                  </a:outerShdw>
                </a:effectLst>
              </a:rPr>
              <a:t>E CONTRASTO </a:t>
            </a:r>
            <a:r>
              <a:rPr lang="it-IT" sz="1600" u="sng" dirty="0">
                <a:solidFill>
                  <a:schemeClr val="bg1"/>
                </a:solidFill>
                <a:effectLst>
                  <a:outerShdw blurRad="38100" dist="38100" dir="2700000" algn="tl">
                    <a:srgbClr val="000000">
                      <a:alpha val="43137"/>
                    </a:srgbClr>
                  </a:outerShdw>
                </a:effectLst>
              </a:rPr>
              <a:t>ALLA DISPERSIONE SCOLASTICA</a:t>
            </a:r>
          </a:p>
          <a:p>
            <a:r>
              <a:rPr lang="it-IT" sz="1600" u="sng" dirty="0">
                <a:solidFill>
                  <a:schemeClr val="bg1"/>
                </a:solidFill>
                <a:effectLst>
                  <a:outerShdw blurRad="38100" dist="38100" dir="2700000" algn="tl">
                    <a:srgbClr val="000000">
                      <a:alpha val="43137"/>
                    </a:srgbClr>
                  </a:outerShdw>
                </a:effectLst>
              </a:rPr>
              <a:t>Orientamenti per l'attuazione degli interventi nelle </a:t>
            </a:r>
            <a:r>
              <a:rPr lang="it-IT" sz="1600" u="sng" dirty="0" smtClean="0">
                <a:solidFill>
                  <a:schemeClr val="bg1"/>
                </a:solidFill>
                <a:effectLst>
                  <a:outerShdw blurRad="38100" dist="38100" dir="2700000" algn="tl">
                    <a:srgbClr val="000000">
                      <a:alpha val="43137"/>
                    </a:srgbClr>
                  </a:outerShdw>
                </a:effectLst>
              </a:rPr>
              <a:t>scuole</a:t>
            </a:r>
          </a:p>
          <a:p>
            <a:endParaRPr lang="it-IT" u="sng" dirty="0">
              <a:solidFill>
                <a:schemeClr val="bg1"/>
              </a:solidFill>
              <a:effectLst>
                <a:outerShdw blurRad="38100" dist="38100" dir="2700000" algn="tl">
                  <a:srgbClr val="000000">
                    <a:alpha val="43137"/>
                  </a:srgbClr>
                </a:outerShdw>
              </a:effectLst>
            </a:endParaRPr>
          </a:p>
          <a:p>
            <a:r>
              <a:rPr lang="it-IT" u="sng" dirty="0">
                <a:solidFill>
                  <a:schemeClr val="bg1"/>
                </a:solidFill>
                <a:effectLst>
                  <a:outerShdw blurRad="38100" dist="38100" dir="2700000" algn="tl">
                    <a:srgbClr val="000000">
                      <a:alpha val="43137"/>
                    </a:srgbClr>
                  </a:outerShdw>
                </a:effectLst>
              </a:rPr>
              <a:t>Azioni di potenziamento delle competenze </a:t>
            </a:r>
            <a:endParaRPr lang="it-IT" u="sng" dirty="0" smtClean="0">
              <a:solidFill>
                <a:schemeClr val="bg1"/>
              </a:solidFill>
              <a:effectLst>
                <a:outerShdw blurRad="38100" dist="38100" dir="2700000" algn="tl">
                  <a:srgbClr val="000000">
                    <a:alpha val="43137"/>
                  </a:srgbClr>
                </a:outerShdw>
              </a:effectLst>
            </a:endParaRPr>
          </a:p>
          <a:p>
            <a:r>
              <a:rPr lang="it-IT" b="1" u="sng" dirty="0" smtClean="0">
                <a:solidFill>
                  <a:srgbClr val="FF0000"/>
                </a:solidFill>
              </a:rPr>
              <a:t>STEM </a:t>
            </a:r>
            <a:r>
              <a:rPr lang="it-IT" b="1" u="sng" dirty="0">
                <a:solidFill>
                  <a:srgbClr val="FF0000"/>
                </a:solidFill>
              </a:rPr>
              <a:t>e multilinguistiche </a:t>
            </a:r>
          </a:p>
        </p:txBody>
      </p:sp>
      <p:sp>
        <p:nvSpPr>
          <p:cNvPr id="5" name="Rettangolo 4"/>
          <p:cNvSpPr/>
          <p:nvPr/>
        </p:nvSpPr>
        <p:spPr>
          <a:xfrm>
            <a:off x="4250152" y="948269"/>
            <a:ext cx="7722160" cy="954107"/>
          </a:xfrm>
          <a:prstGeom prst="rect">
            <a:avLst/>
          </a:prstGeom>
        </p:spPr>
        <p:txBody>
          <a:bodyPr wrap="square">
            <a:spAutoFit/>
          </a:bodyPr>
          <a:lstStyle/>
          <a:p>
            <a:r>
              <a:rPr lang="it-IT" sz="1400" b="1" u="sng" dirty="0">
                <a:solidFill>
                  <a:schemeClr val="bg1"/>
                </a:solidFill>
                <a:effectLst>
                  <a:outerShdw blurRad="38100" dist="38100" dir="2700000" algn="tl">
                    <a:srgbClr val="000000">
                      <a:alpha val="43137"/>
                    </a:srgbClr>
                  </a:outerShdw>
                </a:effectLst>
              </a:rPr>
              <a:t>Linea di Intervento A </a:t>
            </a:r>
            <a:r>
              <a:rPr lang="it-IT" sz="1400" b="1" u="sng" dirty="0" smtClean="0">
                <a:solidFill>
                  <a:schemeClr val="bg1"/>
                </a:solidFill>
                <a:effectLst>
                  <a:outerShdw blurRad="38100" dist="38100" dir="2700000" algn="tl">
                    <a:srgbClr val="000000">
                      <a:alpha val="43137"/>
                    </a:srgbClr>
                  </a:outerShdw>
                </a:effectLst>
              </a:rPr>
              <a:t>– percorsi </a:t>
            </a:r>
            <a:r>
              <a:rPr lang="it-IT" sz="1400" b="1" u="sng" dirty="0">
                <a:solidFill>
                  <a:schemeClr val="bg1"/>
                </a:solidFill>
                <a:effectLst>
                  <a:outerShdw blurRad="38100" dist="38100" dir="2700000" algn="tl">
                    <a:srgbClr val="000000">
                      <a:alpha val="43137"/>
                    </a:srgbClr>
                  </a:outerShdw>
                </a:effectLst>
              </a:rPr>
              <a:t>didattici, formativi e di </a:t>
            </a:r>
            <a:r>
              <a:rPr lang="it-IT" sz="1400" b="1" u="sng" dirty="0">
                <a:solidFill>
                  <a:srgbClr val="FF0000"/>
                </a:solidFill>
                <a:effectLst>
                  <a:outerShdw blurRad="38100" dist="38100" dir="2700000" algn="tl">
                    <a:srgbClr val="000000">
                      <a:alpha val="43137"/>
                    </a:srgbClr>
                  </a:outerShdw>
                </a:effectLst>
              </a:rPr>
              <a:t>orientamento</a:t>
            </a:r>
            <a:r>
              <a:rPr lang="it-IT" sz="1400" b="1" u="sng" dirty="0">
                <a:solidFill>
                  <a:schemeClr val="bg1"/>
                </a:solidFill>
                <a:effectLst>
                  <a:outerShdw blurRad="38100" dist="38100" dir="2700000" algn="tl">
                    <a:srgbClr val="000000">
                      <a:alpha val="43137"/>
                    </a:srgbClr>
                  </a:outerShdw>
                </a:effectLst>
              </a:rPr>
              <a:t> per studentesse e studenti finalizzati a promuovere l’integrazione, all’interno dei curricula di tutti i cicli scolastici, di attività, metodologie e contenuti volti a sviluppare le </a:t>
            </a:r>
            <a:r>
              <a:rPr lang="it-IT" sz="1400" b="1" u="sng" dirty="0">
                <a:solidFill>
                  <a:srgbClr val="FF0000"/>
                </a:solidFill>
                <a:effectLst>
                  <a:outerShdw blurRad="38100" dist="38100" dir="2700000" algn="tl">
                    <a:srgbClr val="000000">
                      <a:alpha val="43137"/>
                    </a:srgbClr>
                  </a:outerShdw>
                </a:effectLst>
              </a:rPr>
              <a:t>competenze STEM</a:t>
            </a:r>
            <a:r>
              <a:rPr lang="it-IT" sz="1400" b="1" u="sng" dirty="0">
                <a:solidFill>
                  <a:schemeClr val="bg1"/>
                </a:solidFill>
                <a:effectLst>
                  <a:outerShdw blurRad="38100" dist="38100" dir="2700000" algn="tl">
                    <a:srgbClr val="000000">
                      <a:alpha val="43137"/>
                    </a:srgbClr>
                  </a:outerShdw>
                </a:effectLst>
              </a:rPr>
              <a:t>, digitali e di innovazione, nonché quelle </a:t>
            </a:r>
            <a:r>
              <a:rPr lang="it-IT" sz="1400" b="1" u="sng" dirty="0">
                <a:solidFill>
                  <a:srgbClr val="FF0000"/>
                </a:solidFill>
                <a:effectLst>
                  <a:outerShdw blurRad="38100" dist="38100" dir="2700000" algn="tl">
                    <a:srgbClr val="000000">
                      <a:alpha val="43137"/>
                    </a:srgbClr>
                  </a:outerShdw>
                </a:effectLst>
              </a:rPr>
              <a:t>linguistiche</a:t>
            </a:r>
            <a:r>
              <a:rPr lang="it-IT" sz="1400" b="1" u="sng" dirty="0">
                <a:solidFill>
                  <a:schemeClr val="bg1"/>
                </a:solidFill>
                <a:effectLst>
                  <a:outerShdw blurRad="38100" dist="38100" dir="2700000" algn="tl">
                    <a:srgbClr val="000000">
                      <a:alpha val="43137"/>
                    </a:srgbClr>
                  </a:outerShdw>
                </a:effectLst>
              </a:rPr>
              <a:t>, </a:t>
            </a:r>
          </a:p>
        </p:txBody>
      </p:sp>
      <p:sp>
        <p:nvSpPr>
          <p:cNvPr id="7" name="Rettangolo 6"/>
          <p:cNvSpPr/>
          <p:nvPr/>
        </p:nvSpPr>
        <p:spPr>
          <a:xfrm>
            <a:off x="4112992" y="4555011"/>
            <a:ext cx="6494048" cy="523220"/>
          </a:xfrm>
          <a:prstGeom prst="rect">
            <a:avLst/>
          </a:prstGeom>
        </p:spPr>
        <p:txBody>
          <a:bodyPr wrap="square">
            <a:spAutoFit/>
          </a:bodyPr>
          <a:lstStyle/>
          <a:p>
            <a:r>
              <a:rPr lang="it-IT" sz="1400" b="1" u="sng" dirty="0">
                <a:solidFill>
                  <a:schemeClr val="bg1"/>
                </a:solidFill>
                <a:effectLst>
                  <a:outerShdw blurRad="38100" dist="38100" dir="2700000" algn="tl">
                    <a:srgbClr val="000000">
                      <a:alpha val="43137"/>
                    </a:srgbClr>
                  </a:outerShdw>
                </a:effectLst>
              </a:rPr>
              <a:t>Linea di Intervento B – Realizzazione di percorsi formativi annuali di lingua e di metodologia per docenti </a:t>
            </a:r>
          </a:p>
        </p:txBody>
      </p:sp>
      <p:sp>
        <p:nvSpPr>
          <p:cNvPr id="8" name="Rettangolo 7"/>
          <p:cNvSpPr/>
          <p:nvPr/>
        </p:nvSpPr>
        <p:spPr>
          <a:xfrm>
            <a:off x="5539740" y="5211684"/>
            <a:ext cx="6096000" cy="1077218"/>
          </a:xfrm>
          <a:prstGeom prst="rect">
            <a:avLst/>
          </a:prstGeom>
        </p:spPr>
        <p:txBody>
          <a:bodyPr>
            <a:spAutoFit/>
          </a:bodyPr>
          <a:lstStyle/>
          <a:p>
            <a:pPr marL="285750" indent="-285750">
              <a:buFont typeface="Arial" panose="020B0604020202020204" pitchFamily="34" charset="0"/>
              <a:buChar char="•"/>
            </a:pPr>
            <a:r>
              <a:rPr lang="it-IT" sz="1600" dirty="0">
                <a:solidFill>
                  <a:schemeClr val="bg1"/>
                </a:solidFill>
              </a:rPr>
              <a:t>Percorsi formativi annuali di lingua e metodologia per docenti </a:t>
            </a:r>
            <a:endParaRPr lang="it-IT" sz="1600" dirty="0" smtClean="0">
              <a:solidFill>
                <a:schemeClr val="bg1"/>
              </a:solidFill>
            </a:endParaRPr>
          </a:p>
          <a:p>
            <a:endParaRPr lang="it-IT" sz="1600" dirty="0" smtClean="0">
              <a:solidFill>
                <a:schemeClr val="bg1"/>
              </a:solidFill>
            </a:endParaRPr>
          </a:p>
          <a:p>
            <a:pPr marL="285750" indent="-285750">
              <a:buFont typeface="Arial" panose="020B0604020202020204" pitchFamily="34" charset="0"/>
              <a:buChar char="•"/>
            </a:pPr>
            <a:r>
              <a:rPr lang="it-IT" sz="1600" dirty="0">
                <a:solidFill>
                  <a:schemeClr val="bg1"/>
                </a:solidFill>
              </a:rPr>
              <a:t>Attività tecnica del gruppo di lavoro per il multilinguismo </a:t>
            </a:r>
          </a:p>
        </p:txBody>
      </p:sp>
      <p:sp>
        <p:nvSpPr>
          <p:cNvPr id="6" name="Rettangolo 5"/>
          <p:cNvSpPr/>
          <p:nvPr/>
        </p:nvSpPr>
        <p:spPr>
          <a:xfrm>
            <a:off x="6968484" y="254394"/>
            <a:ext cx="4349268" cy="523220"/>
          </a:xfrm>
          <a:prstGeom prst="rect">
            <a:avLst/>
          </a:prstGeom>
        </p:spPr>
        <p:txBody>
          <a:bodyPr wrap="none">
            <a:spAutoFit/>
          </a:bodyPr>
          <a:lstStyle/>
          <a:p>
            <a:r>
              <a:rPr lang="it-IT" sz="2800" b="1" dirty="0">
                <a:solidFill>
                  <a:srgbClr val="FF0000"/>
                </a:solidFill>
                <a:effectLst>
                  <a:outerShdw blurRad="38100" dist="38100" dir="2700000" algn="tl">
                    <a:srgbClr val="000000">
                      <a:alpha val="43137"/>
                    </a:srgbClr>
                  </a:outerShdw>
                </a:effectLst>
              </a:rPr>
              <a:t>STEM e multilinguistiche </a:t>
            </a:r>
          </a:p>
        </p:txBody>
      </p:sp>
      <p:sp>
        <p:nvSpPr>
          <p:cNvPr id="9" name="Rettangolo arrotondato 8"/>
          <p:cNvSpPr/>
          <p:nvPr/>
        </p:nvSpPr>
        <p:spPr>
          <a:xfrm>
            <a:off x="518160" y="5009996"/>
            <a:ext cx="2529840" cy="7964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SCAD. 9/02/24 </a:t>
            </a:r>
            <a:endParaRPr lang="it-IT" dirty="0"/>
          </a:p>
        </p:txBody>
      </p:sp>
    </p:spTree>
    <p:extLst>
      <p:ext uri="{BB962C8B-B14F-4D97-AF65-F5344CB8AC3E}">
        <p14:creationId xmlns:p14="http://schemas.microsoft.com/office/powerpoint/2010/main" val="621624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89120" y="701039"/>
            <a:ext cx="7437120" cy="701041"/>
          </a:xfrm>
        </p:spPr>
        <p:txBody>
          <a:bodyPr>
            <a:noAutofit/>
          </a:bodyPr>
          <a:lstStyle/>
          <a:p>
            <a:r>
              <a:rPr lang="it-IT" sz="2000" dirty="0">
                <a:solidFill>
                  <a:srgbClr val="FF5050"/>
                </a:solidFill>
                <a:effectLst>
                  <a:outerShdw blurRad="38100" dist="38100" dir="2700000" algn="tl">
                    <a:srgbClr val="000000">
                      <a:alpha val="43137"/>
                    </a:srgbClr>
                  </a:outerShdw>
                </a:effectLst>
              </a:rPr>
              <a:t>Didattica digitale integrata e formazione alla transizione digitale per il personale scolastico</a:t>
            </a:r>
            <a:br>
              <a:rPr lang="it-IT" sz="2000" dirty="0">
                <a:solidFill>
                  <a:srgbClr val="FF5050"/>
                </a:solidFill>
                <a:effectLst>
                  <a:outerShdw blurRad="38100" dist="38100" dir="2700000" algn="tl">
                    <a:srgbClr val="000000">
                      <a:alpha val="43137"/>
                    </a:srgbClr>
                  </a:outerShdw>
                </a:effectLst>
              </a:rPr>
            </a:br>
            <a:r>
              <a:rPr lang="it-IT" sz="2000" dirty="0">
                <a:solidFill>
                  <a:srgbClr val="FF5050"/>
                </a:solidFill>
                <a:effectLst>
                  <a:outerShdw blurRad="38100" dist="38100" dir="2700000" algn="tl">
                    <a:srgbClr val="000000">
                      <a:alpha val="43137"/>
                    </a:srgbClr>
                  </a:outerShdw>
                </a:effectLst>
              </a:rPr>
              <a:t>entro il 30 settembre </a:t>
            </a:r>
            <a:r>
              <a:rPr lang="it-IT" sz="2000" dirty="0" smtClean="0">
                <a:solidFill>
                  <a:srgbClr val="FF5050"/>
                </a:solidFill>
                <a:effectLst>
                  <a:outerShdw blurRad="38100" dist="38100" dir="2700000" algn="tl">
                    <a:srgbClr val="000000">
                      <a:alpha val="43137"/>
                    </a:srgbClr>
                  </a:outerShdw>
                </a:effectLst>
              </a:rPr>
              <a:t>2025</a:t>
            </a:r>
            <a:endParaRPr lang="it-IT" sz="2000" dirty="0">
              <a:solidFill>
                <a:srgbClr val="FF5050"/>
              </a:solidFill>
              <a:effectLst>
                <a:outerShdw blurRad="38100" dist="38100" dir="2700000" algn="tl">
                  <a:srgbClr val="000000">
                    <a:alpha val="43137"/>
                  </a:srgbClr>
                </a:outerShdw>
              </a:effectLst>
            </a:endParaRPr>
          </a:p>
        </p:txBody>
      </p:sp>
      <p:sp>
        <p:nvSpPr>
          <p:cNvPr id="3" name="Segnaposto contenuto 2"/>
          <p:cNvSpPr>
            <a:spLocks noGrp="1"/>
          </p:cNvSpPr>
          <p:nvPr>
            <p:ph idx="1"/>
          </p:nvPr>
        </p:nvSpPr>
        <p:spPr>
          <a:xfrm>
            <a:off x="143366" y="1717834"/>
            <a:ext cx="2895600" cy="4024125"/>
          </a:xfrm>
        </p:spPr>
        <p:txBody>
          <a:bodyPr>
            <a:normAutofit/>
          </a:bodyPr>
          <a:lstStyle/>
          <a:p>
            <a:pPr marL="0" indent="0">
              <a:buNone/>
            </a:pPr>
            <a:r>
              <a:rPr lang="it-IT" sz="2000" b="1" dirty="0">
                <a:solidFill>
                  <a:schemeClr val="bg1"/>
                </a:solidFill>
              </a:rPr>
              <a:t>FORMAZIONE DEL PERSONALE SCOLASTICO PER LA TRANSIZIONE DIGITALE (D.M. 66/2023)</a:t>
            </a:r>
          </a:p>
          <a:p>
            <a:pPr marL="0" indent="0">
              <a:buNone/>
            </a:pPr>
            <a:r>
              <a:rPr lang="it-IT" b="1" dirty="0">
                <a:solidFill>
                  <a:srgbClr val="FF5050"/>
                </a:solidFill>
                <a:effectLst>
                  <a:outerShdw blurRad="38100" dist="38100" dir="2700000" algn="tl">
                    <a:srgbClr val="000000">
                      <a:alpha val="43137"/>
                    </a:srgbClr>
                  </a:outerShdw>
                </a:effectLst>
              </a:rPr>
              <a:t>Didattica digitale integrata e formazione alla transizione digitale per il personale scolastico</a:t>
            </a:r>
          </a:p>
          <a:p>
            <a:endParaRPr lang="it-IT" b="1" dirty="0"/>
          </a:p>
        </p:txBody>
      </p:sp>
      <p:sp>
        <p:nvSpPr>
          <p:cNvPr id="4" name="Rettangolo 3"/>
          <p:cNvSpPr/>
          <p:nvPr/>
        </p:nvSpPr>
        <p:spPr>
          <a:xfrm>
            <a:off x="3307080" y="1717834"/>
            <a:ext cx="8778240" cy="5078313"/>
          </a:xfrm>
          <a:prstGeom prst="rect">
            <a:avLst/>
          </a:prstGeom>
        </p:spPr>
        <p:txBody>
          <a:bodyPr wrap="square">
            <a:spAutoFit/>
          </a:bodyPr>
          <a:lstStyle/>
          <a:p>
            <a:r>
              <a:rPr lang="it-IT" dirty="0">
                <a:solidFill>
                  <a:schemeClr val="bg1"/>
                </a:solidFill>
              </a:rPr>
              <a:t>– gestione didattica e tecnica degli ambienti di apprendimento innovativi e dei relativi strumenti tecnologici e all’insegnamento delle competenze specialistiche per la formazione alle professioni digitali del futuro, in complementarietà con quanto previsto dalla linea di investimento 3.2 “Scuola 4.0” della missione 4, componente 1, del PNRR</a:t>
            </a:r>
            <a:r>
              <a:rPr lang="it-IT" dirty="0" smtClean="0">
                <a:solidFill>
                  <a:schemeClr val="bg1"/>
                </a:solidFill>
              </a:rPr>
              <a:t>;</a:t>
            </a:r>
          </a:p>
          <a:p>
            <a:endParaRPr lang="it-IT" dirty="0">
              <a:solidFill>
                <a:schemeClr val="bg1"/>
              </a:solidFill>
            </a:endParaRPr>
          </a:p>
          <a:p>
            <a:r>
              <a:rPr lang="it-IT" dirty="0">
                <a:solidFill>
                  <a:schemeClr val="bg1"/>
                </a:solidFill>
              </a:rPr>
              <a:t>– aggiornamento del curricolo scolastico per il potenziamento delle competenze digitali</a:t>
            </a:r>
            <a:r>
              <a:rPr lang="it-IT" dirty="0" smtClean="0">
                <a:solidFill>
                  <a:schemeClr val="bg1"/>
                </a:solidFill>
              </a:rPr>
              <a:t>;</a:t>
            </a:r>
          </a:p>
          <a:p>
            <a:endParaRPr lang="it-IT" dirty="0">
              <a:solidFill>
                <a:schemeClr val="bg1"/>
              </a:solidFill>
            </a:endParaRPr>
          </a:p>
          <a:p>
            <a:r>
              <a:rPr lang="it-IT" dirty="0">
                <a:solidFill>
                  <a:schemeClr val="bg1"/>
                </a:solidFill>
              </a:rPr>
              <a:t>– metodologie didattiche innovative per l’insegnamento </a:t>
            </a:r>
            <a:r>
              <a:rPr lang="it-IT" dirty="0" smtClean="0">
                <a:solidFill>
                  <a:schemeClr val="bg1"/>
                </a:solidFill>
              </a:rPr>
              <a:t>con </a:t>
            </a:r>
            <a:r>
              <a:rPr lang="it-IT" dirty="0">
                <a:solidFill>
                  <a:schemeClr val="bg1"/>
                </a:solidFill>
              </a:rPr>
              <a:t>l’utilizzo delle nuove tecnologie; metodi e tecniche di apprendimento esperienziale, collaborativo, personalizzato, </a:t>
            </a:r>
            <a:r>
              <a:rPr lang="it-IT" dirty="0" err="1">
                <a:solidFill>
                  <a:schemeClr val="bg1"/>
                </a:solidFill>
              </a:rPr>
              <a:t>immersivo</a:t>
            </a:r>
            <a:r>
              <a:rPr lang="it-IT" dirty="0">
                <a:solidFill>
                  <a:schemeClr val="bg1"/>
                </a:solidFill>
              </a:rPr>
              <a:t>, basate sul progetto (PBL), sulla ricerca (</a:t>
            </a:r>
            <a:r>
              <a:rPr lang="it-IT" dirty="0" err="1">
                <a:solidFill>
                  <a:schemeClr val="bg1"/>
                </a:solidFill>
              </a:rPr>
              <a:t>inquiry</a:t>
            </a:r>
            <a:r>
              <a:rPr lang="it-IT" dirty="0">
                <a:solidFill>
                  <a:schemeClr val="bg1"/>
                </a:solidFill>
              </a:rPr>
              <a:t> </a:t>
            </a:r>
            <a:r>
              <a:rPr lang="it-IT" dirty="0" err="1">
                <a:solidFill>
                  <a:schemeClr val="bg1"/>
                </a:solidFill>
              </a:rPr>
              <a:t>based</a:t>
            </a:r>
            <a:r>
              <a:rPr lang="it-IT" dirty="0">
                <a:solidFill>
                  <a:schemeClr val="bg1"/>
                </a:solidFill>
              </a:rPr>
              <a:t>), sulla narrazione (</a:t>
            </a:r>
            <a:r>
              <a:rPr lang="it-IT" dirty="0" err="1">
                <a:solidFill>
                  <a:schemeClr val="bg1"/>
                </a:solidFill>
              </a:rPr>
              <a:t>storytelling</a:t>
            </a:r>
            <a:r>
              <a:rPr lang="it-IT" dirty="0">
                <a:solidFill>
                  <a:schemeClr val="bg1"/>
                </a:solidFill>
              </a:rPr>
              <a:t>), sulla soluzione di problemi (</a:t>
            </a:r>
            <a:r>
              <a:rPr lang="it-IT" dirty="0" err="1">
                <a:solidFill>
                  <a:schemeClr val="bg1"/>
                </a:solidFill>
              </a:rPr>
              <a:t>problem</a:t>
            </a:r>
            <a:r>
              <a:rPr lang="it-IT" dirty="0">
                <a:solidFill>
                  <a:schemeClr val="bg1"/>
                </a:solidFill>
              </a:rPr>
              <a:t> </a:t>
            </a:r>
            <a:r>
              <a:rPr lang="it-IT" dirty="0" err="1">
                <a:solidFill>
                  <a:schemeClr val="bg1"/>
                </a:solidFill>
              </a:rPr>
              <a:t>solving</a:t>
            </a:r>
            <a:r>
              <a:rPr lang="it-IT" dirty="0">
                <a:solidFill>
                  <a:schemeClr val="bg1"/>
                </a:solidFill>
              </a:rPr>
              <a:t>), sul </a:t>
            </a:r>
            <a:r>
              <a:rPr lang="it-IT" dirty="0" err="1">
                <a:solidFill>
                  <a:schemeClr val="bg1"/>
                </a:solidFill>
              </a:rPr>
              <a:t>making</a:t>
            </a:r>
            <a:r>
              <a:rPr lang="it-IT" dirty="0">
                <a:solidFill>
                  <a:schemeClr val="bg1"/>
                </a:solidFill>
              </a:rPr>
              <a:t> (fabbricazione di manufatti con strumenti digitali), sul </a:t>
            </a:r>
            <a:r>
              <a:rPr lang="it-IT" dirty="0" err="1">
                <a:solidFill>
                  <a:schemeClr val="bg1"/>
                </a:solidFill>
              </a:rPr>
              <a:t>tinkering</a:t>
            </a:r>
            <a:r>
              <a:rPr lang="it-IT" dirty="0">
                <a:solidFill>
                  <a:schemeClr val="bg1"/>
                </a:solidFill>
              </a:rPr>
              <a:t> (insegnare a “pensare con le mani” e ad apprendere sperimentando con strumenti e materiali), sull’utilizzo del gioco nell’insegnamento (</a:t>
            </a:r>
            <a:r>
              <a:rPr lang="it-IT" dirty="0" err="1">
                <a:solidFill>
                  <a:schemeClr val="bg1"/>
                </a:solidFill>
              </a:rPr>
              <a:t>gamification</a:t>
            </a:r>
            <a:r>
              <a:rPr lang="it-IT" dirty="0">
                <a:solidFill>
                  <a:schemeClr val="bg1"/>
                </a:solidFill>
              </a:rPr>
              <a:t>), sulla realtà virtuale, aumentata e </a:t>
            </a:r>
            <a:r>
              <a:rPr lang="it-IT" dirty="0" err="1">
                <a:solidFill>
                  <a:schemeClr val="bg1"/>
                </a:solidFill>
              </a:rPr>
              <a:t>immersiva</a:t>
            </a:r>
            <a:r>
              <a:rPr lang="it-IT" dirty="0">
                <a:solidFill>
                  <a:schemeClr val="bg1"/>
                </a:solidFill>
              </a:rPr>
              <a:t>, sull’internet delle cose (</a:t>
            </a:r>
            <a:r>
              <a:rPr lang="it-IT" dirty="0" err="1">
                <a:solidFill>
                  <a:schemeClr val="bg1"/>
                </a:solidFill>
              </a:rPr>
              <a:t>IoT</a:t>
            </a:r>
            <a:r>
              <a:rPr lang="it-IT" dirty="0">
                <a:solidFill>
                  <a:schemeClr val="bg1"/>
                </a:solidFill>
              </a:rPr>
              <a:t>), etc</a:t>
            </a:r>
            <a:r>
              <a:rPr lang="it-IT" dirty="0" smtClean="0">
                <a:solidFill>
                  <a:schemeClr val="bg1"/>
                </a:solidFill>
              </a:rPr>
              <a:t>.;</a:t>
            </a:r>
            <a:endParaRPr lang="it-IT" dirty="0">
              <a:solidFill>
                <a:schemeClr val="bg1"/>
              </a:solidFill>
            </a:endParaRPr>
          </a:p>
        </p:txBody>
      </p:sp>
      <p:pic>
        <p:nvPicPr>
          <p:cNvPr id="5" name="Immagine 4"/>
          <p:cNvPicPr>
            <a:picLocks noChangeAspect="1"/>
          </p:cNvPicPr>
          <p:nvPr/>
        </p:nvPicPr>
        <p:blipFill>
          <a:blip r:embed="rId2"/>
          <a:stretch>
            <a:fillRect/>
          </a:stretch>
        </p:blipFill>
        <p:spPr>
          <a:xfrm>
            <a:off x="228600" y="5858986"/>
            <a:ext cx="2542252" cy="810838"/>
          </a:xfrm>
          <a:prstGeom prst="rect">
            <a:avLst/>
          </a:prstGeom>
        </p:spPr>
      </p:pic>
    </p:spTree>
    <p:extLst>
      <p:ext uri="{BB962C8B-B14F-4D97-AF65-F5344CB8AC3E}">
        <p14:creationId xmlns:p14="http://schemas.microsoft.com/office/powerpoint/2010/main" val="1884353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46760" y="1356360"/>
            <a:ext cx="11170920" cy="4450080"/>
          </a:xfrm>
        </p:spPr>
        <p:txBody>
          <a:bodyPr>
            <a:noAutofit/>
          </a:bodyPr>
          <a:lstStyle/>
          <a:p>
            <a:pPr marL="0" indent="0">
              <a:buNone/>
            </a:pPr>
            <a:r>
              <a:rPr lang="it-IT" sz="1600" dirty="0" smtClean="0">
                <a:solidFill>
                  <a:schemeClr val="bg1"/>
                </a:solidFill>
              </a:rPr>
              <a:t>– </a:t>
            </a:r>
            <a:r>
              <a:rPr lang="it-IT" sz="1600" dirty="0">
                <a:solidFill>
                  <a:schemeClr val="bg1"/>
                </a:solidFill>
              </a:rPr>
              <a:t>pratiche </a:t>
            </a:r>
            <a:r>
              <a:rPr lang="it-IT" sz="1800" dirty="0">
                <a:solidFill>
                  <a:schemeClr val="bg1"/>
                </a:solidFill>
              </a:rPr>
              <a:t>innovative di verifica e valutazione degli apprendimenti anche con l’utilizzo delle tecnologie digitali</a:t>
            </a:r>
            <a:r>
              <a:rPr lang="it-IT" sz="1800" dirty="0">
                <a:solidFill>
                  <a:schemeClr val="bg1"/>
                </a:solidFill>
              </a:rPr>
              <a:t>;</a:t>
            </a:r>
          </a:p>
          <a:p>
            <a:pPr marL="0" indent="0">
              <a:buNone/>
            </a:pPr>
            <a:r>
              <a:rPr lang="it-IT" sz="1800" dirty="0">
                <a:solidFill>
                  <a:schemeClr val="bg1"/>
                </a:solidFill>
              </a:rPr>
              <a:t>– </a:t>
            </a:r>
            <a:r>
              <a:rPr lang="it-IT" sz="1800" dirty="0">
                <a:solidFill>
                  <a:schemeClr val="bg1"/>
                </a:solidFill>
              </a:rPr>
              <a:t>didattica e insegnamento dell’informatica, del pensiero computazionale e del </a:t>
            </a:r>
            <a:r>
              <a:rPr lang="it-IT" sz="1800" dirty="0" err="1">
                <a:solidFill>
                  <a:schemeClr val="bg1"/>
                </a:solidFill>
              </a:rPr>
              <a:t>coding</a:t>
            </a:r>
            <a:r>
              <a:rPr lang="it-IT" sz="1800" dirty="0">
                <a:solidFill>
                  <a:schemeClr val="bg1"/>
                </a:solidFill>
              </a:rPr>
              <a:t>, dell’intelligenza artificiale e della robotica, a partire dalla scuola dell’infanzia;</a:t>
            </a:r>
          </a:p>
          <a:p>
            <a:pPr marL="0" indent="0">
              <a:buNone/>
            </a:pPr>
            <a:r>
              <a:rPr lang="it-IT" sz="1800" dirty="0">
                <a:solidFill>
                  <a:schemeClr val="bg1"/>
                </a:solidFill>
              </a:rPr>
              <a:t>– potenziamento dell’insegnamento nelle discipline scientifiche, tecnologiche, ingegneristiche e matematiche </a:t>
            </a:r>
            <a:r>
              <a:rPr lang="it-IT" sz="1800" dirty="0">
                <a:solidFill>
                  <a:schemeClr val="bg1"/>
                </a:solidFill>
              </a:rPr>
              <a:t>STEM;</a:t>
            </a:r>
          </a:p>
          <a:p>
            <a:pPr marL="0" indent="0">
              <a:buNone/>
            </a:pPr>
            <a:r>
              <a:rPr lang="it-IT" sz="1800" dirty="0" smtClean="0">
                <a:solidFill>
                  <a:schemeClr val="bg1"/>
                </a:solidFill>
              </a:rPr>
              <a:t>– </a:t>
            </a:r>
            <a:r>
              <a:rPr lang="it-IT" sz="1800" dirty="0" err="1">
                <a:solidFill>
                  <a:schemeClr val="bg1"/>
                </a:solidFill>
              </a:rPr>
              <a:t>cybersicurezza</a:t>
            </a:r>
            <a:r>
              <a:rPr lang="it-IT" sz="1800" dirty="0">
                <a:solidFill>
                  <a:schemeClr val="bg1"/>
                </a:solidFill>
              </a:rPr>
              <a:t>, utilizzo sicuro della rete internet e prevenzione del </a:t>
            </a:r>
            <a:r>
              <a:rPr lang="it-IT" sz="1800" dirty="0" err="1">
                <a:solidFill>
                  <a:schemeClr val="bg1"/>
                </a:solidFill>
              </a:rPr>
              <a:t>cyberbullismo</a:t>
            </a:r>
            <a:r>
              <a:rPr lang="it-IT" sz="1800" dirty="0">
                <a:solidFill>
                  <a:schemeClr val="bg1"/>
                </a:solidFill>
              </a:rPr>
              <a:t>;</a:t>
            </a:r>
          </a:p>
          <a:p>
            <a:pPr marL="0" indent="0">
              <a:buNone/>
            </a:pPr>
            <a:r>
              <a:rPr lang="it-IT" sz="1800" dirty="0">
                <a:solidFill>
                  <a:schemeClr val="bg1"/>
                </a:solidFill>
              </a:rPr>
              <a:t>– competenze per l’utilizzo etico e responsabile dell’intelligenza artificiale nella pratica didattica e per l’apprendimento dell’intelligenza artificiale, nel rispetto dei quadri di riferimento europei;</a:t>
            </a:r>
          </a:p>
          <a:p>
            <a:pPr marL="0" indent="0">
              <a:buNone/>
            </a:pPr>
            <a:r>
              <a:rPr lang="it-IT" sz="1800" dirty="0">
                <a:solidFill>
                  <a:schemeClr val="bg1"/>
                </a:solidFill>
              </a:rPr>
              <a:t>– tecnologie digitali per l’inclusione scolastica;</a:t>
            </a:r>
          </a:p>
          <a:p>
            <a:pPr marL="0" indent="0">
              <a:buNone/>
            </a:pPr>
            <a:r>
              <a:rPr lang="it-IT" sz="1800" dirty="0">
                <a:solidFill>
                  <a:schemeClr val="bg1"/>
                </a:solidFill>
              </a:rPr>
              <a:t>– sviluppo delle competenze di orientamento dei docenti con l’utilizzo delle tecnologie digitali;</a:t>
            </a:r>
          </a:p>
          <a:p>
            <a:pPr marL="0" indent="0">
              <a:buNone/>
            </a:pPr>
            <a:r>
              <a:rPr lang="it-IT" sz="1800" dirty="0">
                <a:solidFill>
                  <a:schemeClr val="bg1"/>
                </a:solidFill>
              </a:rPr>
              <a:t>– insegnamento dell’educazione civica digitale e dell’educazione alla cittadinanza digitale e utilizzo consapevole delle tecnologie digitali da parte degli studenti;</a:t>
            </a:r>
          </a:p>
          <a:p>
            <a:pPr marL="0" indent="0">
              <a:buNone/>
            </a:pPr>
            <a:r>
              <a:rPr lang="it-IT" sz="1800" dirty="0">
                <a:solidFill>
                  <a:schemeClr val="bg1"/>
                </a:solidFill>
              </a:rPr>
              <a:t>– leadership dell’innovazione e della trasformazione digitale e didattica nelle scuole;</a:t>
            </a:r>
          </a:p>
          <a:p>
            <a:pPr marL="0" indent="0">
              <a:buNone/>
            </a:pPr>
            <a:r>
              <a:rPr lang="it-IT" sz="1800" dirty="0">
                <a:solidFill>
                  <a:schemeClr val="bg1"/>
                </a:solidFill>
              </a:rPr>
              <a:t>– digitalizzazione amministrativa delle segreterie scolastiche e potenziamento delle competenze digitali del personale ATA per la gestione delle procedure organizzative, documentali, contabili, finanziarie</a:t>
            </a:r>
          </a:p>
        </p:txBody>
      </p:sp>
    </p:spTree>
    <p:extLst>
      <p:ext uri="{BB962C8B-B14F-4D97-AF65-F5344CB8AC3E}">
        <p14:creationId xmlns:p14="http://schemas.microsoft.com/office/powerpoint/2010/main" val="1109905844"/>
      </p:ext>
    </p:extLst>
  </p:cSld>
  <p:clrMapOvr>
    <a:masterClrMapping/>
  </p:clrMapOvr>
</p:sld>
</file>

<file path=ppt/theme/theme1.xml><?xml version="1.0" encoding="utf-8"?>
<a:theme xmlns:a="http://schemas.openxmlformats.org/drawingml/2006/main" name="Scia di vapore">
  <a:themeElements>
    <a:clrScheme name="Scia di vapore">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Scia di vapore">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cia di vapore">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TM04033937[[fn=Scia di vapore]]</Template>
  <TotalTime>3810</TotalTime>
  <Words>2668</Words>
  <Application>Microsoft Office PowerPoint</Application>
  <PresentationFormat>Widescreen</PresentationFormat>
  <Paragraphs>256</Paragraphs>
  <Slides>33</Slides>
  <Notes>0</Notes>
  <HiddenSlides>0</HiddenSlides>
  <MMClips>0</MMClips>
  <ScaleCrop>false</ScaleCrop>
  <HeadingPairs>
    <vt:vector size="6" baseType="variant">
      <vt:variant>
        <vt:lpstr>Caratteri utilizzati</vt:lpstr>
      </vt:variant>
      <vt:variant>
        <vt:i4>21</vt:i4>
      </vt:variant>
      <vt:variant>
        <vt:lpstr>Tema</vt:lpstr>
      </vt:variant>
      <vt:variant>
        <vt:i4>1</vt:i4>
      </vt:variant>
      <vt:variant>
        <vt:lpstr>Titoli diapositive</vt:lpstr>
      </vt:variant>
      <vt:variant>
        <vt:i4>33</vt:i4>
      </vt:variant>
    </vt:vector>
  </HeadingPairs>
  <TitlesOfParts>
    <vt:vector size="55" baseType="lpstr">
      <vt:lpstr>Arial</vt:lpstr>
      <vt:lpstr>Bahnschrift</vt:lpstr>
      <vt:lpstr>Calibri</vt:lpstr>
      <vt:lpstr>Cambria</vt:lpstr>
      <vt:lpstr>Century Gothic</vt:lpstr>
      <vt:lpstr>Gill Sans MT</vt:lpstr>
      <vt:lpstr>Gill Sans MT Pro Book</vt:lpstr>
      <vt:lpstr>Gilroy</vt:lpstr>
      <vt:lpstr>Gotham HTF</vt:lpstr>
      <vt:lpstr>Helvetica Neue</vt:lpstr>
      <vt:lpstr>Kanit-Black</vt:lpstr>
      <vt:lpstr>Kanit-SemiBold</vt:lpstr>
      <vt:lpstr>Karla</vt:lpstr>
      <vt:lpstr>Lato</vt:lpstr>
      <vt:lpstr>pg-5ff18</vt:lpstr>
      <vt:lpstr>pg-5ff49</vt:lpstr>
      <vt:lpstr>Raleway-Regular</vt:lpstr>
      <vt:lpstr>Times New Roman</vt:lpstr>
      <vt:lpstr>Verdana</vt:lpstr>
      <vt:lpstr>Wingdings</vt:lpstr>
      <vt:lpstr>Work Sans</vt:lpstr>
      <vt:lpstr>Scia di vapore</vt:lpstr>
      <vt:lpstr>Fondazione ed Ente di Formazione Professionale accreditato REGIONE CAMPANIA   Soggetto accreditato MIUR direttiva 170/2016  Soggetto autorizzato dal MLPS  “ope legis” alla intermediazione sul mercato del lavoro  ai sensi dell’art.6 del Dlgs 276/03  Certificazione ISO 9001:2015 da ACCREDIA Ente di Ricerca – Iscrizione Anagrafe Nazionale delle Ricerche del MIUR</vt:lpstr>
      <vt:lpstr>Presentazione standard di PowerPoint</vt:lpstr>
      <vt:lpstr>Presentazione standard di PowerPoint</vt:lpstr>
      <vt:lpstr>Azione 1 – Next Generation Classrooms Prevede La Trasformazione Di  Aule “Tradizionali” in Ambienti Di Apprendimento Innovativi, In Tutte Le Scuole Primarie E Secondarie, di I e di II Grado.</vt:lpstr>
      <vt:lpstr>Presentazione standard di PowerPoint</vt:lpstr>
      <vt:lpstr>Presentazione standard di PowerPoint</vt:lpstr>
      <vt:lpstr> </vt:lpstr>
      <vt:lpstr>Didattica digitale integrata e formazione alla transizione digitale per il personale scolastico entro il 30 settembre 2025</vt:lpstr>
      <vt:lpstr>Presentazione standard di PowerPoint</vt:lpstr>
      <vt:lpstr>Presentazione standard di PowerPoint</vt:lpstr>
      <vt:lpstr>Presentazione standard di PowerPoint</vt:lpstr>
      <vt:lpstr>Presentazione standard di PowerPoint</vt:lpstr>
      <vt:lpstr>Percorsi per il potenziamento delle competenze  </vt:lpstr>
      <vt:lpstr>Percorsi integrati di formazione linguistico-culturale e viaggi studio all’estero </vt:lpstr>
      <vt:lpstr>Presentazione standard di PowerPoint</vt:lpstr>
      <vt:lpstr>Certificazione robotica</vt:lpstr>
      <vt:lpstr>Big data   INTELLIGENZA ARTIFICIALE</vt:lpstr>
      <vt:lpstr>CYBERSICUREZZA</vt:lpstr>
      <vt:lpstr>Cloud computing</vt:lpstr>
      <vt:lpstr>Presentazione standard di PowerPoint</vt:lpstr>
      <vt:lpstr>Presentazione standard di PowerPoint</vt:lpstr>
      <vt:lpstr>Presentazione standard di PowerPoint</vt:lpstr>
      <vt:lpstr>LE NOSTRE ESPERIENZE</vt:lpstr>
      <vt:lpstr>LE NOSTRE ESPERIENZE</vt:lpstr>
      <vt:lpstr>CREAZIONE DI PRODOTTI E SERVIZI DIGITALI</vt:lpstr>
      <vt:lpstr>Presentazione standard di PowerPoint</vt:lpstr>
      <vt:lpstr>Presentazione standard di PowerPoint</vt:lpstr>
      <vt:lpstr>Presentazione standard di PowerPoint</vt:lpstr>
      <vt:lpstr>percorsi formativi per sostenere la transizione digitale</vt:lpstr>
      <vt:lpstr>Presentazione standard di PowerPoint</vt:lpstr>
      <vt:lpstr>Presentazione standard di PowerPoint</vt:lpstr>
      <vt:lpstr>LE NOSTRE ESPERIENZE</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Amalia</dc:creator>
  <cp:lastModifiedBy>Admin</cp:lastModifiedBy>
  <cp:revision>424</cp:revision>
  <cp:lastPrinted>2022-06-24T10:26:04Z</cp:lastPrinted>
  <dcterms:created xsi:type="dcterms:W3CDTF">2022-06-20T10:16:56Z</dcterms:created>
  <dcterms:modified xsi:type="dcterms:W3CDTF">2024-01-29T16:03:55Z</dcterms:modified>
</cp:coreProperties>
</file>